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9" r:id="rId2"/>
    <p:sldMasterId id="2147483703" r:id="rId3"/>
  </p:sldMasterIdLst>
  <p:notesMasterIdLst>
    <p:notesMasterId r:id="rId37"/>
  </p:notesMasterIdLst>
  <p:sldIdLst>
    <p:sldId id="371" r:id="rId4"/>
    <p:sldId id="326" r:id="rId5"/>
    <p:sldId id="383" r:id="rId6"/>
    <p:sldId id="386" r:id="rId7"/>
    <p:sldId id="390" r:id="rId8"/>
    <p:sldId id="393" r:id="rId9"/>
    <p:sldId id="396" r:id="rId10"/>
    <p:sldId id="398" r:id="rId11"/>
    <p:sldId id="446" r:id="rId12"/>
    <p:sldId id="470" r:id="rId13"/>
    <p:sldId id="448" r:id="rId14"/>
    <p:sldId id="449" r:id="rId15"/>
    <p:sldId id="421" r:id="rId16"/>
    <p:sldId id="459" r:id="rId17"/>
    <p:sldId id="402" r:id="rId18"/>
    <p:sldId id="462" r:id="rId19"/>
    <p:sldId id="463" r:id="rId20"/>
    <p:sldId id="408" r:id="rId21"/>
    <p:sldId id="464" r:id="rId22"/>
    <p:sldId id="465" r:id="rId23"/>
    <p:sldId id="473" r:id="rId24"/>
    <p:sldId id="475" r:id="rId25"/>
    <p:sldId id="477" r:id="rId26"/>
    <p:sldId id="479" r:id="rId27"/>
    <p:sldId id="412" r:id="rId28"/>
    <p:sldId id="418" r:id="rId29"/>
    <p:sldId id="429" r:id="rId30"/>
    <p:sldId id="484" r:id="rId31"/>
    <p:sldId id="432" r:id="rId32"/>
    <p:sldId id="433" r:id="rId33"/>
    <p:sldId id="438" r:id="rId34"/>
    <p:sldId id="481" r:id="rId35"/>
    <p:sldId id="461" r:id="rId36"/>
  </p:sldIdLst>
  <p:sldSz cx="18288000" cy="10287000"/>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1606310-52F1-4456-936E-8AA9BC2D0495}">
          <p14:sldIdLst>
            <p14:sldId id="371"/>
            <p14:sldId id="326"/>
            <p14:sldId id="383"/>
            <p14:sldId id="386"/>
            <p14:sldId id="390"/>
            <p14:sldId id="393"/>
            <p14:sldId id="396"/>
            <p14:sldId id="398"/>
            <p14:sldId id="446"/>
            <p14:sldId id="470"/>
            <p14:sldId id="448"/>
            <p14:sldId id="449"/>
            <p14:sldId id="421"/>
            <p14:sldId id="459"/>
            <p14:sldId id="402"/>
            <p14:sldId id="462"/>
            <p14:sldId id="463"/>
            <p14:sldId id="408"/>
            <p14:sldId id="464"/>
            <p14:sldId id="465"/>
            <p14:sldId id="473"/>
            <p14:sldId id="475"/>
            <p14:sldId id="477"/>
            <p14:sldId id="479"/>
            <p14:sldId id="412"/>
            <p14:sldId id="418"/>
            <p14:sldId id="429"/>
            <p14:sldId id="484"/>
            <p14:sldId id="432"/>
            <p14:sldId id="433"/>
            <p14:sldId id="438"/>
            <p14:sldId id="481"/>
            <p14:sldId id="46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75307" autoAdjust="0"/>
  </p:normalViewPr>
  <p:slideViewPr>
    <p:cSldViewPr>
      <p:cViewPr varScale="1">
        <p:scale>
          <a:sx n="84" d="100"/>
          <a:sy n="84" d="100"/>
        </p:scale>
        <p:origin x="110" y="600"/>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34884"/>
    </p:cViewPr>
  </p:sorterViewPr>
  <p:notesViewPr>
    <p:cSldViewPr>
      <p:cViewPr varScale="1">
        <p:scale>
          <a:sx n="104" d="100"/>
          <a:sy n="104" d="100"/>
        </p:scale>
        <p:origin x="250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DD99D4-6DDE-A37D-C387-B2E62D75E006}"/>
              </a:ext>
            </a:extLst>
          </p:cNvPr>
          <p:cNvSpPr>
            <a:spLocks noGrp="1"/>
          </p:cNvSpPr>
          <p:nvPr>
            <p:ph type="hdr" sz="quarter"/>
          </p:nvPr>
        </p:nvSpPr>
        <p:spPr>
          <a:xfrm>
            <a:off x="0" y="2"/>
            <a:ext cx="3038072" cy="466031"/>
          </a:xfrm>
          <a:prstGeom prst="rect">
            <a:avLst/>
          </a:prstGeom>
        </p:spPr>
        <p:txBody>
          <a:bodyPr vert="horz" lIns="88139" tIns="44070" rIns="88139" bIns="44070" rtlCol="0"/>
          <a:lstStyle>
            <a:lvl1pPr algn="l">
              <a:defRPr sz="1200"/>
            </a:lvl1pPr>
          </a:lstStyle>
          <a:p>
            <a:endParaRPr lang="en-US"/>
          </a:p>
        </p:txBody>
      </p:sp>
      <p:sp>
        <p:nvSpPr>
          <p:cNvPr id="3" name="Slide Image Placeholder 2">
            <a:extLst>
              <a:ext uri="{FF2B5EF4-FFF2-40B4-BE49-F238E27FC236}">
                <a16:creationId xmlns:a16="http://schemas.microsoft.com/office/drawing/2014/main" id="{9887F8DC-BD2F-5ED6-171B-0DDC1F857C2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8139" tIns="44070" rIns="88139" bIns="44070" rtlCol="0" anchor="ctr"/>
          <a:lstStyle/>
          <a:p>
            <a:endParaRPr lang="en-US"/>
          </a:p>
        </p:txBody>
      </p:sp>
      <p:sp>
        <p:nvSpPr>
          <p:cNvPr id="4" name="Notes Placeholder 3">
            <a:extLst>
              <a:ext uri="{FF2B5EF4-FFF2-40B4-BE49-F238E27FC236}">
                <a16:creationId xmlns:a16="http://schemas.microsoft.com/office/drawing/2014/main" id="{AB8FB3AC-9D2A-8468-AA57-91D29968ACEF}"/>
              </a:ext>
            </a:extLst>
          </p:cNvPr>
          <p:cNvSpPr>
            <a:spLocks noGrp="1"/>
          </p:cNvSpPr>
          <p:nvPr>
            <p:ph type="body" sz="quarter" idx="3"/>
          </p:nvPr>
        </p:nvSpPr>
        <p:spPr>
          <a:xfrm>
            <a:off x="701273" y="4474701"/>
            <a:ext cx="5607856" cy="3659650"/>
          </a:xfrm>
          <a:prstGeom prst="rect">
            <a:avLst/>
          </a:prstGeom>
        </p:spPr>
        <p:txBody>
          <a:bodyPr vert="horz" lIns="88139" tIns="44070" rIns="88139" bIns="440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1EECAF2-BCA4-D7AA-0434-F9B21CE30945}"/>
              </a:ext>
            </a:extLst>
          </p:cNvPr>
          <p:cNvSpPr>
            <a:spLocks noGrp="1"/>
          </p:cNvSpPr>
          <p:nvPr>
            <p:ph type="ftr" sz="quarter" idx="4"/>
          </p:nvPr>
        </p:nvSpPr>
        <p:spPr>
          <a:xfrm>
            <a:off x="0" y="8830370"/>
            <a:ext cx="3038072" cy="466030"/>
          </a:xfrm>
          <a:prstGeom prst="rect">
            <a:avLst/>
          </a:prstGeom>
        </p:spPr>
        <p:txBody>
          <a:bodyPr vert="horz" lIns="88139" tIns="44070" rIns="88139" bIns="4407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16C371FE-8D90-FA43-0599-ED29160874B7}"/>
              </a:ext>
            </a:extLst>
          </p:cNvPr>
          <p:cNvSpPr>
            <a:spLocks noGrp="1"/>
          </p:cNvSpPr>
          <p:nvPr>
            <p:ph type="sldNum" sz="quarter" idx="5"/>
          </p:nvPr>
        </p:nvSpPr>
        <p:spPr>
          <a:xfrm>
            <a:off x="3971169" y="8830370"/>
            <a:ext cx="3038072" cy="466030"/>
          </a:xfrm>
          <a:prstGeom prst="rect">
            <a:avLst/>
          </a:prstGeom>
        </p:spPr>
        <p:txBody>
          <a:bodyPr vert="horz" lIns="88139" tIns="44070" rIns="88139" bIns="44070" rtlCol="0" anchor="b"/>
          <a:lstStyle>
            <a:lvl1pPr algn="r">
              <a:defRPr sz="1200"/>
            </a:lvl1pPr>
          </a:lstStyle>
          <a:p>
            <a:fld id="{29D110D7-EC26-47E7-B474-8C4221795180}" type="slidenum">
              <a:rPr lang="en-US" smtClean="0"/>
              <a:t>‹#›</a:t>
            </a:fld>
            <a:endParaRPr lang="en-US"/>
          </a:p>
        </p:txBody>
      </p:sp>
    </p:spTree>
    <p:extLst>
      <p:ext uri="{BB962C8B-B14F-4D97-AF65-F5344CB8AC3E}">
        <p14:creationId xmlns:p14="http://schemas.microsoft.com/office/powerpoint/2010/main" val="126524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4612"/>
            <a:ext cx="5608320" cy="3659740"/>
          </a:xfrm>
          <a:prstGeom prst="rect">
            <a:avLst/>
          </a:prstGeom>
        </p:spPr>
        <p:txBody>
          <a:bodyPr lIns="52178" tIns="26089" rIns="52178" bIns="26089"/>
          <a:lstStyle/>
          <a:p>
            <a:pPr defTabSz="521783">
              <a:defRPr/>
            </a:pPr>
            <a:r>
              <a:rPr lang="en-US" b="1" i="1" dirty="0"/>
              <a:t>Insert your logo below the title </a:t>
            </a:r>
          </a:p>
          <a:p>
            <a:endParaRPr lang="en-US" dirty="0"/>
          </a:p>
          <a:p>
            <a:r>
              <a:rPr lang="en-US" dirty="0"/>
              <a:t>Thank you for joining us for this workshop, Steps to Financial Freedom</a:t>
            </a:r>
          </a:p>
          <a:p>
            <a:br>
              <a:rPr lang="en-US" b="1" dirty="0"/>
            </a:br>
            <a:r>
              <a:rPr lang="en-US" b="1" dirty="0"/>
              <a:t>Speaker: Provide an introduction to yourself and your financial institution. </a:t>
            </a:r>
          </a:p>
          <a:p>
            <a:pPr defTabSz="521783">
              <a:defRPr/>
            </a:pPr>
            <a:endParaRPr lang="en-US" dirty="0"/>
          </a:p>
        </p:txBody>
      </p:sp>
    </p:spTree>
    <p:extLst>
      <p:ext uri="{BB962C8B-B14F-4D97-AF65-F5344CB8AC3E}">
        <p14:creationId xmlns:p14="http://schemas.microsoft.com/office/powerpoint/2010/main" val="266306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7594-2206-66D0-0417-536A81A96930}"/>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53194E4A-142A-A25E-CB81-2B3D3892D153}"/>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up – what expenses would you like to add? This is where to list out the financial goals you would like your budget to be able to help you work towards. Putting money in savings, paying off debt more aggressively, taking on a new or increased payment of some type, whatever that may be – list it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Presenter: allow attendees time to list future expenses and the amount they’d like to spend on 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661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Have you ever realized that many of the areas in our budget that many people find themselves overspending on all start with the letter C? Things like clothes, cars, coffee, cable, children’s expenses, convenience, and the list goes on. </a:t>
            </a:r>
          </a:p>
          <a:p>
            <a:endParaRPr lang="en-US" dirty="0"/>
          </a:p>
          <a:p>
            <a:r>
              <a:rPr lang="en-US" dirty="0"/>
              <a:t>Of course, not everything on this list will be items you personally spend money on or are areas you can adjust your spending on; however, it is worth evaluating if any of these make sense for you to consider reducing how much you spend on. </a:t>
            </a:r>
          </a:p>
          <a:p>
            <a:endParaRPr dirty="0"/>
          </a:p>
        </p:txBody>
      </p:sp>
    </p:spTree>
    <p:extLst>
      <p:ext uri="{BB962C8B-B14F-4D97-AF65-F5344CB8AC3E}">
        <p14:creationId xmlns:p14="http://schemas.microsoft.com/office/powerpoint/2010/main" val="414140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20000"/>
          </a:bodyPr>
          <a:lstStyle/>
          <a:p>
            <a:r>
              <a:rPr lang="en-US" dirty="0"/>
              <a:t>Another area many people don’t even realize how much money goes to are subscriptions. Based on a 2022 survey, the average household spends $219 every single month on various subscriptions. This number may surprise many of us who cut cable and signed up for streaming services to save money!</a:t>
            </a:r>
          </a:p>
          <a:p>
            <a:endParaRPr lang="en-US" dirty="0"/>
          </a:p>
          <a:p>
            <a:r>
              <a:rPr lang="en-US" dirty="0"/>
              <a:t>Review your checking account and credit card statements to identify and list all the subscriptions you have and how much they cost each month. Be sure to include things like: </a:t>
            </a:r>
          </a:p>
          <a:p>
            <a:endParaRPr lang="en-US" dirty="0"/>
          </a:p>
          <a:p>
            <a:r>
              <a:rPr lang="en-US" dirty="0"/>
              <a:t>- Streaming services – Netflix, Disney+, Hulu, Paramount, Apple TV, HBO, Discovery+, </a:t>
            </a:r>
            <a:r>
              <a:rPr lang="en-US" dirty="0" err="1"/>
              <a:t>etc</a:t>
            </a:r>
            <a:endParaRPr lang="en-US" dirty="0"/>
          </a:p>
          <a:p>
            <a:pPr marL="171450" indent="-171450">
              <a:buFontTx/>
              <a:buChar char="-"/>
            </a:pPr>
            <a:r>
              <a:rPr lang="en-US" dirty="0"/>
              <a:t>Amazon Prime</a:t>
            </a:r>
          </a:p>
          <a:p>
            <a:pPr marL="171450" indent="-171450">
              <a:buFontTx/>
              <a:buChar char="-"/>
            </a:pPr>
            <a:r>
              <a:rPr lang="en-US" dirty="0"/>
              <a:t>Chewy</a:t>
            </a:r>
          </a:p>
          <a:p>
            <a:pPr marL="171450" indent="-171450">
              <a:buFontTx/>
              <a:buChar char="-"/>
            </a:pPr>
            <a:r>
              <a:rPr lang="en-US" dirty="0"/>
              <a:t>Food delivery services – Uber Eats, </a:t>
            </a:r>
            <a:r>
              <a:rPr lang="en-US" dirty="0" err="1"/>
              <a:t>DoorDash</a:t>
            </a:r>
            <a:r>
              <a:rPr lang="en-US" dirty="0"/>
              <a:t>, </a:t>
            </a:r>
            <a:r>
              <a:rPr lang="en-US" dirty="0" err="1"/>
              <a:t>GrubHub</a:t>
            </a:r>
            <a:r>
              <a:rPr lang="en-US" dirty="0"/>
              <a:t>, Postmates</a:t>
            </a:r>
          </a:p>
          <a:p>
            <a:pPr marL="171450" indent="-171450">
              <a:buFontTx/>
              <a:buChar char="-"/>
            </a:pPr>
            <a:r>
              <a:rPr lang="en-US" dirty="0"/>
              <a:t>Grocery delivery services – Amazon Fresh, Walmart+, Instacart, </a:t>
            </a:r>
            <a:r>
              <a:rPr lang="en-US" dirty="0" err="1"/>
              <a:t>Shipt</a:t>
            </a:r>
            <a:r>
              <a:rPr lang="en-US" dirty="0"/>
              <a:t>, </a:t>
            </a:r>
            <a:r>
              <a:rPr lang="en-US" dirty="0" err="1"/>
              <a:t>etc</a:t>
            </a:r>
            <a:endParaRPr lang="en-US" dirty="0"/>
          </a:p>
          <a:p>
            <a:pPr marL="171450" indent="-171450">
              <a:buFontTx/>
              <a:buChar char="-"/>
            </a:pPr>
            <a:r>
              <a:rPr lang="en-US" dirty="0"/>
              <a:t>Magazines and newspapers – print or online</a:t>
            </a:r>
          </a:p>
          <a:p>
            <a:pPr marL="171450" indent="-171450">
              <a:buFontTx/>
              <a:buChar char="-"/>
            </a:pPr>
            <a:r>
              <a:rPr lang="en-US" dirty="0"/>
              <a:t>Music subscriptions – Amazon Music, Apple Music, Pandora, SiriusXM, Spotify, </a:t>
            </a:r>
            <a:r>
              <a:rPr lang="en-US" dirty="0" err="1"/>
              <a:t>etc</a:t>
            </a:r>
            <a:endParaRPr lang="en-US" dirty="0"/>
          </a:p>
          <a:p>
            <a:pPr marL="171450" indent="-171450">
              <a:buFontTx/>
              <a:buChar char="-"/>
            </a:pPr>
            <a:r>
              <a:rPr lang="en-US" dirty="0"/>
              <a:t>Box stores – Sam’s Club, Costco, BJ’s</a:t>
            </a:r>
          </a:p>
          <a:p>
            <a:pPr marL="171450" indent="-171450">
              <a:buFontTx/>
              <a:buChar char="-"/>
            </a:pPr>
            <a:r>
              <a:rPr lang="en-US" dirty="0"/>
              <a:t>Subscription boxes -  Beauty, Style, Home, Food, Drink, Pets, Kids and Hobbies</a:t>
            </a:r>
          </a:p>
          <a:p>
            <a:pPr marL="171450" indent="-171450">
              <a:buFontTx/>
              <a:buChar char="-"/>
            </a:pPr>
            <a:endParaRPr lang="en-US" dirty="0"/>
          </a:p>
          <a:p>
            <a:r>
              <a:rPr lang="en-US" dirty="0"/>
              <a:t>Now that you have a full list of subscriptions you are currently paying for, ask yourself if you use the subscription enough to justify the cost.  Perhaps you had a specific streaming service for just one show, and that season has now ended. Maybe you paid for a delivery service during the pandemic, but no longer use it much now that you are out and about more again. </a:t>
            </a:r>
          </a:p>
          <a:p>
            <a:pPr marL="171450" indent="-171450">
              <a:buFontTx/>
              <a:buChar char="-"/>
            </a:pPr>
            <a:endParaRPr lang="en-US" dirty="0"/>
          </a:p>
          <a:p>
            <a:r>
              <a:rPr lang="en-US" dirty="0"/>
              <a:t>If you are on the fence about how much you are using or may miss a subscription, consider cancelling it for one month then revisiting your decision at that time. You may realize you really missed it and want to re-enroll, or you may discover you didn’t miss it at all and are okay to leave it cancelled! Giving yourself a defined trial period with an end date to reevaluate can be a great way to make final decisions with confidence. Many subscriptions will let you pause versus fully cancelling, making it easier if you do decide to continue to subscribe.</a:t>
            </a:r>
          </a:p>
          <a:p>
            <a:endParaRPr dirty="0"/>
          </a:p>
        </p:txBody>
      </p:sp>
    </p:spTree>
    <p:extLst>
      <p:ext uri="{BB962C8B-B14F-4D97-AF65-F5344CB8AC3E}">
        <p14:creationId xmlns:p14="http://schemas.microsoft.com/office/powerpoint/2010/main" val="39815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And finally – consider the budget you created today a first draft. Go home, sleep on it, then take a fresh look at it to see if you identify any immediate changes. Consider some of the things we are going to talk about in the tips for success as we wrap up. Talk with your financial partner or others in your household impacted by these decisions. Once you feel confident you have a budget in place you’d like to follow, then it’s time to start implementing it. </a:t>
            </a:r>
          </a:p>
        </p:txBody>
      </p:sp>
    </p:spTree>
    <p:extLst>
      <p:ext uri="{BB962C8B-B14F-4D97-AF65-F5344CB8AC3E}">
        <p14:creationId xmlns:p14="http://schemas.microsoft.com/office/powerpoint/2010/main" val="331378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And finally - you don’t have to do any of this alone! Our financial institution is here for you, and our trusted partners at GreenPath Financial Wellness are here to help as well. You can contact a certified Financial Wellness Expert to completed a confidential assessment to help your get started building a spending plan and looking for opportunities to make every dollar work toward your goals.  </a:t>
            </a:r>
          </a:p>
        </p:txBody>
      </p:sp>
    </p:spTree>
    <p:extLst>
      <p:ext uri="{BB962C8B-B14F-4D97-AF65-F5344CB8AC3E}">
        <p14:creationId xmlns:p14="http://schemas.microsoft.com/office/powerpoint/2010/main" val="144507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We mentioned periodic expenses before when talking about budgets. These may be things like regular car maintenance, holidays, birthdays, anniversaries, insurance, vacations, and other expenses you know you will have from time to time but not every month. Sinking funds are designed to help you be financially prepared for these unexpected expenses so you don’t find yourself caught off guard when they arrive. </a:t>
            </a:r>
          </a:p>
          <a:p>
            <a:endParaRPr lang="en-US" dirty="0"/>
          </a:p>
          <a:p>
            <a:r>
              <a:rPr lang="en-US" dirty="0"/>
              <a:t>Estimate how much money you will spend in the following year in each category, and divide those numbers by 12 to determine a monthly amount to save for each anticipated periodic expense. This helps you treat periodic expenses as monthly expenses in your budget. You can even take it one step further and divide each expense by the number of pay periods per year. If you get paid every other week, that is 26 paychecks per year. If you anticipate spending $1,000 during the holiday season, divide this by 26 pay periods and you’ll see that saving $38.50 per paycheck in your holiday spending fund will ensure you have $1,000 already available when the holiday season rolls around each year. </a:t>
            </a:r>
          </a:p>
          <a:p>
            <a:endParaRPr lang="en-US" dirty="0"/>
          </a:p>
          <a:p>
            <a:r>
              <a:rPr lang="en-US" dirty="0"/>
              <a:t>Consider either setting up a separate savings account for each sinking fund to ensure you are using this money for the intended purposes. </a:t>
            </a:r>
          </a:p>
          <a:p>
            <a:endParaRPr lang="en-US" dirty="0"/>
          </a:p>
          <a:p>
            <a:r>
              <a:rPr lang="en-US" dirty="0"/>
              <a:t>Engagement Opportunity: Using the workshop guide, ask attendees to start listing their own sinking funds and share what periodic expenses they plan to create a sinking fund for. </a:t>
            </a:r>
          </a:p>
        </p:txBody>
      </p:sp>
      <p:sp>
        <p:nvSpPr>
          <p:cNvPr id="4" name="Slide Image Placeholder 3">
            <a:extLst>
              <a:ext uri="{FF2B5EF4-FFF2-40B4-BE49-F238E27FC236}">
                <a16:creationId xmlns:a16="http://schemas.microsoft.com/office/drawing/2014/main" id="{711CB69C-49E6-B27C-C9F3-00A596601B09}"/>
              </a:ext>
            </a:extLst>
          </p:cNvPr>
          <p:cNvSpPr>
            <a:spLocks noGrp="1" noRot="1" noChangeAspect="1"/>
          </p:cNvSpPr>
          <p:nvPr>
            <p:ph type="sldImg"/>
          </p:nvPr>
        </p:nvSpPr>
        <p:spPr/>
      </p:sp>
    </p:spTree>
    <p:extLst>
      <p:ext uri="{BB962C8B-B14F-4D97-AF65-F5344CB8AC3E}">
        <p14:creationId xmlns:p14="http://schemas.microsoft.com/office/powerpoint/2010/main" val="1027931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FF13E-B106-8543-778D-3164BA9297A3}"/>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5BB92F59-40A3-746B-AE56-505E3C41938F}"/>
              </a:ext>
            </a:extLst>
          </p:cNvPr>
          <p:cNvSpPr>
            <a:spLocks noGrp="1"/>
          </p:cNvSpPr>
          <p:nvPr>
            <p:ph type="body" idx="1"/>
          </p:nvPr>
        </p:nvSpPr>
        <p:spPr/>
        <p:txBody>
          <a:bodyPr/>
          <a:lstStyle/>
          <a:p>
            <a:r>
              <a:rPr lang="en-US" dirty="0"/>
              <a:t>We mentioned periodic expenses before when talking about budgets. These may be things like regular car maintenance, holidays, birthdays, anniversaries, insurance, vacations, and other expenses you know you will have from time to time but not every month. Sinking funds are designed to help you be financially prepared for these unexpected expenses so you don’t find yourself caught off guard when they arrive. </a:t>
            </a:r>
          </a:p>
          <a:p>
            <a:endParaRPr lang="en-US" dirty="0"/>
          </a:p>
          <a:p>
            <a:r>
              <a:rPr lang="en-US" dirty="0"/>
              <a:t>Estimate how much money you will spend in the following year in each category, and divide those numbers by 12 to determine a monthly amount to save for each anticipated periodic expense. This helps you treat periodic expenses as monthly expenses in your budget. You can even take it one step further and divide each expense by the number of pay periods per year. If you get paid every other week, that is 26 paychecks per year. If you anticipate spending $1,000 during the holiday season, divide this by 26 pay periods and you’ll see that saving $38.50 per paycheck in your holiday spending fund will ensure you have $1,000 already available when the holiday season rolls around each year. </a:t>
            </a:r>
          </a:p>
          <a:p>
            <a:endParaRPr lang="en-US" dirty="0"/>
          </a:p>
          <a:p>
            <a:r>
              <a:rPr lang="en-US" dirty="0"/>
              <a:t>Consider either setting up a separate savings account for each sinking fund to ensure you are using this money for the intended purposes. </a:t>
            </a:r>
          </a:p>
          <a:p>
            <a:endParaRPr lang="en-US" dirty="0"/>
          </a:p>
          <a:p>
            <a:r>
              <a:rPr lang="en-US" dirty="0"/>
              <a:t>Engagement Opportunity: Using the workshop guide, ask attendees to start listing their own sinking funds and share what periodic expenses they plan to create a sinking fund for. </a:t>
            </a:r>
          </a:p>
        </p:txBody>
      </p:sp>
      <p:sp>
        <p:nvSpPr>
          <p:cNvPr id="4" name="Slide Image Placeholder 3">
            <a:extLst>
              <a:ext uri="{FF2B5EF4-FFF2-40B4-BE49-F238E27FC236}">
                <a16:creationId xmlns:a16="http://schemas.microsoft.com/office/drawing/2014/main" id="{A701E712-FDBB-160F-B538-9B4FC18EE742}"/>
              </a:ext>
            </a:extLst>
          </p:cNvPr>
          <p:cNvSpPr>
            <a:spLocks noGrp="1" noRot="1" noChangeAspect="1"/>
          </p:cNvSpPr>
          <p:nvPr>
            <p:ph type="sldImg"/>
          </p:nvPr>
        </p:nvSpPr>
        <p:spPr/>
      </p:sp>
    </p:spTree>
    <p:extLst>
      <p:ext uri="{BB962C8B-B14F-4D97-AF65-F5344CB8AC3E}">
        <p14:creationId xmlns:p14="http://schemas.microsoft.com/office/powerpoint/2010/main" val="1344738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8526-3DC1-F450-A93C-90F8E449F22A}"/>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077CC21D-DEDD-930F-E006-F74A26E1A461}"/>
              </a:ext>
            </a:extLst>
          </p:cNvPr>
          <p:cNvSpPr>
            <a:spLocks noGrp="1"/>
          </p:cNvSpPr>
          <p:nvPr>
            <p:ph type="body" idx="1"/>
          </p:nvPr>
        </p:nvSpPr>
        <p:spPr/>
        <p:txBody>
          <a:bodyPr/>
          <a:lstStyle/>
          <a:p>
            <a:r>
              <a:rPr lang="en-US" dirty="0"/>
              <a:t>We mentioned periodic expenses before when talking about budgets. These may be things like regular car maintenance, holidays, birthdays, anniversaries, insurance, vacations, and other expenses you know you will have from time to time but not every month. Sinking funds are designed to help you be financially prepared for these unexpected expenses so you don’t find yourself caught off guard when they arrive. </a:t>
            </a:r>
          </a:p>
          <a:p>
            <a:endParaRPr lang="en-US" dirty="0"/>
          </a:p>
          <a:p>
            <a:r>
              <a:rPr lang="en-US" dirty="0"/>
              <a:t>Estimate how much money you will spend in the following year in each category, and divide those numbers by 12 to determine a monthly amount to save for each anticipated periodic expense. This helps you treat periodic expenses as monthly expenses in your budget. You can even take it one step further and divide each expense by the number of pay periods per year. If you get paid every other week, that is 26 paychecks per year. If you anticipate spending $1,000 during the holiday season, divide this by 26 pay periods and you’ll see that saving $38.50 per paycheck in your holiday spending fund will ensure you have $1,000 already available when the holiday season rolls around each year. </a:t>
            </a:r>
          </a:p>
          <a:p>
            <a:endParaRPr lang="en-US" dirty="0"/>
          </a:p>
          <a:p>
            <a:r>
              <a:rPr lang="en-US" dirty="0"/>
              <a:t>Consider either setting up a separate savings account for each sinking fund to ensure you are using this money for the intended purposes. </a:t>
            </a:r>
          </a:p>
          <a:p>
            <a:endParaRPr lang="en-US" dirty="0"/>
          </a:p>
          <a:p>
            <a:r>
              <a:rPr lang="en-US" dirty="0"/>
              <a:t>Engagement Opportunity: Using the workshop guide, ask attendees to start listing their own sinking funds and share what periodic expenses they plan to create a sinking fund for. </a:t>
            </a:r>
          </a:p>
        </p:txBody>
      </p:sp>
      <p:sp>
        <p:nvSpPr>
          <p:cNvPr id="4" name="Slide Image Placeholder 3">
            <a:extLst>
              <a:ext uri="{FF2B5EF4-FFF2-40B4-BE49-F238E27FC236}">
                <a16:creationId xmlns:a16="http://schemas.microsoft.com/office/drawing/2014/main" id="{25E78FC3-099F-EDC8-E283-129FB2A02FC4}"/>
              </a:ext>
            </a:extLst>
          </p:cNvPr>
          <p:cNvSpPr>
            <a:spLocks noGrp="1" noRot="1" noChangeAspect="1"/>
          </p:cNvSpPr>
          <p:nvPr>
            <p:ph type="sldImg"/>
          </p:nvPr>
        </p:nvSpPr>
        <p:spPr/>
      </p:sp>
    </p:spTree>
    <p:extLst>
      <p:ext uri="{BB962C8B-B14F-4D97-AF65-F5344CB8AC3E}">
        <p14:creationId xmlns:p14="http://schemas.microsoft.com/office/powerpoint/2010/main" val="173031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altLang="en-US" dirty="0"/>
              <a:t>And finally, be sure to check your credit report regularly for accuracy. You are entitled to obtain a free copy from each of the three credit bureaus every 12 months, and we encourage you to do so at AnnualCreditReport.com. </a:t>
            </a:r>
            <a:endParaRPr lang="en-US" dirty="0"/>
          </a:p>
        </p:txBody>
      </p:sp>
      <p:sp>
        <p:nvSpPr>
          <p:cNvPr id="4" name="Slide Image Placeholder 3">
            <a:extLst>
              <a:ext uri="{FF2B5EF4-FFF2-40B4-BE49-F238E27FC236}">
                <a16:creationId xmlns:a16="http://schemas.microsoft.com/office/drawing/2014/main" id="{7976D4E3-1A1A-A2A3-8172-0603EA1B9F13}"/>
              </a:ext>
            </a:extLst>
          </p:cNvPr>
          <p:cNvSpPr>
            <a:spLocks noGrp="1" noRot="1" noChangeAspect="1"/>
          </p:cNvSpPr>
          <p:nvPr>
            <p:ph type="sldImg"/>
          </p:nvPr>
        </p:nvSpPr>
        <p:spPr/>
      </p:sp>
    </p:spTree>
    <p:extLst>
      <p:ext uri="{BB962C8B-B14F-4D97-AF65-F5344CB8AC3E}">
        <p14:creationId xmlns:p14="http://schemas.microsoft.com/office/powerpoint/2010/main" val="3580686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05E17-EA3A-0D9C-5A9D-221F4980A0F0}"/>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1C574D9C-C6B6-E46F-B410-14C2DF82BB70}"/>
              </a:ext>
            </a:extLst>
          </p:cNvPr>
          <p:cNvSpPr>
            <a:spLocks noGrp="1"/>
          </p:cNvSpPr>
          <p:nvPr>
            <p:ph type="body" idx="1"/>
          </p:nvPr>
        </p:nvSpPr>
        <p:spPr/>
        <p:txBody>
          <a:bodyPr/>
          <a:lstStyle/>
          <a:p>
            <a:r>
              <a:rPr lang="en-US" altLang="en-US" dirty="0"/>
              <a:t>And finally, be sure to check your credit report regularly for accuracy. You are entitled to obtain a free copy from each of the three credit bureaus every 12 months, and we encourage you to do so at AnnualCreditReport.com. </a:t>
            </a:r>
            <a:endParaRPr lang="en-US" dirty="0"/>
          </a:p>
        </p:txBody>
      </p:sp>
      <p:sp>
        <p:nvSpPr>
          <p:cNvPr id="4" name="Slide Image Placeholder 3">
            <a:extLst>
              <a:ext uri="{FF2B5EF4-FFF2-40B4-BE49-F238E27FC236}">
                <a16:creationId xmlns:a16="http://schemas.microsoft.com/office/drawing/2014/main" id="{AE0447A1-9F71-6D98-EDCB-A150924DD512}"/>
              </a:ext>
            </a:extLst>
          </p:cNvPr>
          <p:cNvSpPr>
            <a:spLocks noGrp="1" noRot="1" noChangeAspect="1"/>
          </p:cNvSpPr>
          <p:nvPr>
            <p:ph type="sldImg"/>
          </p:nvPr>
        </p:nvSpPr>
        <p:spPr/>
      </p:sp>
    </p:spTree>
    <p:extLst>
      <p:ext uri="{BB962C8B-B14F-4D97-AF65-F5344CB8AC3E}">
        <p14:creationId xmlns:p14="http://schemas.microsoft.com/office/powerpoint/2010/main" val="262680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Today’s workshop will cover 10 steps to financial freedom. Financial freedom means something different to everyone, and these steps are designed to set you up to work towards whatever financial freedom means to you. Some steps may not apply to your definition of financial freedom and that is okay! </a:t>
            </a:r>
          </a:p>
          <a:p>
            <a:endParaRPr lang="en-US" dirty="0"/>
          </a:p>
          <a:p>
            <a:r>
              <a:rPr lang="en-US" dirty="0"/>
              <a:t>We’ll talk about understanding your money personality, setting financial goals, creating a budget, saving, using credit wisely, preparing to purchase a home, investing, insurance, record-keeping, and the importance of reevaluating your finances regularly. </a:t>
            </a:r>
          </a:p>
        </p:txBody>
      </p:sp>
      <p:sp>
        <p:nvSpPr>
          <p:cNvPr id="4" name="Slide Image Placeholder 3">
            <a:extLst>
              <a:ext uri="{FF2B5EF4-FFF2-40B4-BE49-F238E27FC236}">
                <a16:creationId xmlns:a16="http://schemas.microsoft.com/office/drawing/2014/main" id="{AF700198-5623-C481-B76C-199A827F15C5}"/>
              </a:ext>
            </a:extLst>
          </p:cNvPr>
          <p:cNvSpPr>
            <a:spLocks noGrp="1" noRot="1" noChangeAspect="1"/>
          </p:cNvSpPr>
          <p:nvPr>
            <p:ph type="sldImg"/>
          </p:nvPr>
        </p:nvSpPr>
        <p:spPr/>
      </p:sp>
    </p:spTree>
    <p:extLst>
      <p:ext uri="{BB962C8B-B14F-4D97-AF65-F5344CB8AC3E}">
        <p14:creationId xmlns:p14="http://schemas.microsoft.com/office/powerpoint/2010/main" val="4102338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62D7-4CAD-4E74-A66C-3673ACA7D76F}"/>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F157A803-A682-44A8-663C-B780DE0BF350}"/>
              </a:ext>
            </a:extLst>
          </p:cNvPr>
          <p:cNvSpPr>
            <a:spLocks noGrp="1"/>
          </p:cNvSpPr>
          <p:nvPr>
            <p:ph type="body" idx="1"/>
          </p:nvPr>
        </p:nvSpPr>
        <p:spPr/>
        <p:txBody>
          <a:bodyPr/>
          <a:lstStyle/>
          <a:p>
            <a:r>
              <a:rPr lang="en-US" altLang="en-US" dirty="0"/>
              <a:t>And finally, be sure to check your credit report regularly for accuracy. You are entitled to obtain a free copy from each of the three credit bureaus every 12 months, and we encourage you to do so at AnnualCreditReport.com. </a:t>
            </a:r>
            <a:endParaRPr lang="en-US" dirty="0"/>
          </a:p>
        </p:txBody>
      </p:sp>
      <p:sp>
        <p:nvSpPr>
          <p:cNvPr id="4" name="Slide Image Placeholder 3">
            <a:extLst>
              <a:ext uri="{FF2B5EF4-FFF2-40B4-BE49-F238E27FC236}">
                <a16:creationId xmlns:a16="http://schemas.microsoft.com/office/drawing/2014/main" id="{C1B4A8D0-3CF5-9D03-64A8-30783F9A3D49}"/>
              </a:ext>
            </a:extLst>
          </p:cNvPr>
          <p:cNvSpPr>
            <a:spLocks noGrp="1" noRot="1" noChangeAspect="1"/>
          </p:cNvSpPr>
          <p:nvPr>
            <p:ph type="sldImg"/>
          </p:nvPr>
        </p:nvSpPr>
        <p:spPr/>
      </p:sp>
    </p:spTree>
    <p:extLst>
      <p:ext uri="{BB962C8B-B14F-4D97-AF65-F5344CB8AC3E}">
        <p14:creationId xmlns:p14="http://schemas.microsoft.com/office/powerpoint/2010/main" val="307722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1CE10-42F0-6FD8-26F8-771899A6D5A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C0033C4-CD26-63AB-E642-DD16DE803CA1}"/>
              </a:ext>
            </a:extLst>
          </p:cNvPr>
          <p:cNvSpPr>
            <a:spLocks noGrp="1"/>
          </p:cNvSpPr>
          <p:nvPr>
            <p:ph type="body" idx="1"/>
          </p:nvPr>
        </p:nvSpPr>
        <p:spPr/>
        <p:txBody>
          <a:bodyPr/>
          <a:lstStyle/>
          <a:p>
            <a:r>
              <a:rPr lang="en-US" dirty="0"/>
              <a:t>As we discussed earlier, know your money personality. If you are a spender or a risk taker, you may want to avoid carrying credit cards to avoid impulse buying. Create some clear guidelines you will use and develop an accountability system to stick to those guidelines. </a:t>
            </a:r>
          </a:p>
        </p:txBody>
      </p:sp>
      <p:sp>
        <p:nvSpPr>
          <p:cNvPr id="4" name="Slide Image Placeholder 3">
            <a:extLst>
              <a:ext uri="{FF2B5EF4-FFF2-40B4-BE49-F238E27FC236}">
                <a16:creationId xmlns:a16="http://schemas.microsoft.com/office/drawing/2014/main" id="{1AAB7784-CB02-3D0F-EA33-3CC625F50345}"/>
              </a:ext>
            </a:extLst>
          </p:cNvPr>
          <p:cNvSpPr>
            <a:spLocks noGrp="1" noRot="1" noChangeAspect="1"/>
          </p:cNvSpPr>
          <p:nvPr>
            <p:ph type="sldImg"/>
          </p:nvPr>
        </p:nvSpPr>
        <p:spPr/>
      </p:sp>
    </p:spTree>
    <p:extLst>
      <p:ext uri="{BB962C8B-B14F-4D97-AF65-F5344CB8AC3E}">
        <p14:creationId xmlns:p14="http://schemas.microsoft.com/office/powerpoint/2010/main" val="176764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200C-9694-671C-9603-A7767E5A116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4FD9ACD5-6A35-B18C-0A9D-8E4D238CCB95}"/>
              </a:ext>
            </a:extLst>
          </p:cNvPr>
          <p:cNvSpPr>
            <a:spLocks noGrp="1"/>
          </p:cNvSpPr>
          <p:nvPr>
            <p:ph type="body" idx="1"/>
          </p:nvPr>
        </p:nvSpPr>
        <p:spPr/>
        <p:txBody>
          <a:bodyPr/>
          <a:lstStyle/>
          <a:p>
            <a:r>
              <a:rPr lang="en-US" dirty="0"/>
              <a:t>As we discussed earlier, know your money personality. If you are a spender or a risk taker, you may want to avoid carrying credit cards to avoid impulse buying. Create some clear guidelines you will use and develop an accountability system to stick to those guidelines. </a:t>
            </a:r>
          </a:p>
        </p:txBody>
      </p:sp>
      <p:sp>
        <p:nvSpPr>
          <p:cNvPr id="4" name="Slide Image Placeholder 3">
            <a:extLst>
              <a:ext uri="{FF2B5EF4-FFF2-40B4-BE49-F238E27FC236}">
                <a16:creationId xmlns:a16="http://schemas.microsoft.com/office/drawing/2014/main" id="{A541F06F-D2DF-7A65-06B1-1ABDDF022818}"/>
              </a:ext>
            </a:extLst>
          </p:cNvPr>
          <p:cNvSpPr>
            <a:spLocks noGrp="1" noRot="1" noChangeAspect="1"/>
          </p:cNvSpPr>
          <p:nvPr>
            <p:ph type="sldImg"/>
          </p:nvPr>
        </p:nvSpPr>
        <p:spPr/>
      </p:sp>
    </p:spTree>
    <p:extLst>
      <p:ext uri="{BB962C8B-B14F-4D97-AF65-F5344CB8AC3E}">
        <p14:creationId xmlns:p14="http://schemas.microsoft.com/office/powerpoint/2010/main" val="1545974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353D9-4D8F-81A5-ACE3-7F52B28FA385}"/>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7CABB06A-C959-8A58-1B35-94C0401C503D}"/>
              </a:ext>
            </a:extLst>
          </p:cNvPr>
          <p:cNvSpPr>
            <a:spLocks noGrp="1"/>
          </p:cNvSpPr>
          <p:nvPr>
            <p:ph type="body" idx="1"/>
          </p:nvPr>
        </p:nvSpPr>
        <p:spPr/>
        <p:txBody>
          <a:bodyPr/>
          <a:lstStyle/>
          <a:p>
            <a:r>
              <a:rPr lang="en-US" dirty="0"/>
              <a:t>As we discussed earlier, know your money personality. If you are a spender or a risk taker, you may want to avoid carrying credit cards to avoid impulse buying. Create some clear guidelines you will use and develop an accountability system to stick to those guidelines. </a:t>
            </a:r>
          </a:p>
        </p:txBody>
      </p:sp>
      <p:sp>
        <p:nvSpPr>
          <p:cNvPr id="4" name="Slide Image Placeholder 3">
            <a:extLst>
              <a:ext uri="{FF2B5EF4-FFF2-40B4-BE49-F238E27FC236}">
                <a16:creationId xmlns:a16="http://schemas.microsoft.com/office/drawing/2014/main" id="{1782FE5F-2ECD-510A-354E-89A1C6EE1531}"/>
              </a:ext>
            </a:extLst>
          </p:cNvPr>
          <p:cNvSpPr>
            <a:spLocks noGrp="1" noRot="1" noChangeAspect="1"/>
          </p:cNvSpPr>
          <p:nvPr>
            <p:ph type="sldImg"/>
          </p:nvPr>
        </p:nvSpPr>
        <p:spPr/>
      </p:sp>
    </p:spTree>
    <p:extLst>
      <p:ext uri="{BB962C8B-B14F-4D97-AF65-F5344CB8AC3E}">
        <p14:creationId xmlns:p14="http://schemas.microsoft.com/office/powerpoint/2010/main" val="941419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CEBA-CC07-DEEA-1D97-AC35C96ACA6A}"/>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16E4E5AC-EE87-77F7-F030-335C33F0EC83}"/>
              </a:ext>
            </a:extLst>
          </p:cNvPr>
          <p:cNvSpPr>
            <a:spLocks noGrp="1"/>
          </p:cNvSpPr>
          <p:nvPr>
            <p:ph type="body" idx="1"/>
          </p:nvPr>
        </p:nvSpPr>
        <p:spPr/>
        <p:txBody>
          <a:bodyPr/>
          <a:lstStyle/>
          <a:p>
            <a:r>
              <a:rPr lang="en-US" dirty="0"/>
              <a:t>As we discussed earlier, know your money personality. If you are a spender or a risk taker, you may want to avoid carrying credit cards to avoid impulse buying. Create some clear guidelines you will use and develop an accountability system to stick to those guidelines. </a:t>
            </a:r>
          </a:p>
        </p:txBody>
      </p:sp>
      <p:sp>
        <p:nvSpPr>
          <p:cNvPr id="4" name="Slide Image Placeholder 3">
            <a:extLst>
              <a:ext uri="{FF2B5EF4-FFF2-40B4-BE49-F238E27FC236}">
                <a16:creationId xmlns:a16="http://schemas.microsoft.com/office/drawing/2014/main" id="{D4C38073-4398-D968-0DFE-99989A42EA86}"/>
              </a:ext>
            </a:extLst>
          </p:cNvPr>
          <p:cNvSpPr>
            <a:spLocks noGrp="1" noRot="1" noChangeAspect="1"/>
          </p:cNvSpPr>
          <p:nvPr>
            <p:ph type="sldImg"/>
          </p:nvPr>
        </p:nvSpPr>
        <p:spPr/>
      </p:sp>
    </p:spTree>
    <p:extLst>
      <p:ext uri="{BB962C8B-B14F-4D97-AF65-F5344CB8AC3E}">
        <p14:creationId xmlns:p14="http://schemas.microsoft.com/office/powerpoint/2010/main" val="2639372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Most lenders prefer you to spend no more than 28% of your gross monthly income (before deductions) on principal, interest, taxes, and insurance for your new mortgage payment. Add this anticipated payment to your other monthly debts, and they typically don’t want that amount exceeding 36% of your gross income. These calculations are known as your debt-to-income ratio. In addition to your credit score, the debt-to-income ratio is weighed heavily in a mortgage lender’s decision. </a:t>
            </a:r>
          </a:p>
          <a:p>
            <a:endParaRPr lang="en-US" dirty="0"/>
          </a:p>
          <a:p>
            <a:r>
              <a:rPr lang="en-US" dirty="0"/>
              <a:t>Engagement activity: what are some debts that would fall under this debt-to-income ratio? </a:t>
            </a:r>
          </a:p>
          <a:p>
            <a:r>
              <a:rPr lang="en-US" dirty="0"/>
              <a:t>Mortgage </a:t>
            </a:r>
          </a:p>
          <a:p>
            <a:r>
              <a:rPr lang="en-US" dirty="0"/>
              <a:t>Car payment</a:t>
            </a:r>
          </a:p>
          <a:p>
            <a:r>
              <a:rPr lang="en-US" dirty="0"/>
              <a:t>Student loan payments</a:t>
            </a:r>
          </a:p>
          <a:p>
            <a:r>
              <a:rPr lang="en-US" dirty="0"/>
              <a:t>Credit card payments</a:t>
            </a:r>
          </a:p>
          <a:p>
            <a:r>
              <a:rPr lang="en-US" dirty="0"/>
              <a:t>Installment loan payments</a:t>
            </a:r>
          </a:p>
          <a:p>
            <a:endParaRPr lang="en-US" dirty="0"/>
          </a:p>
          <a:p>
            <a:r>
              <a:rPr lang="en-US" dirty="0"/>
              <a:t>To reiterate, this ratio doesn’t consider other expenses you might have outside of debt payments. You may have additional large expenses like childcare which is why it is imperative for you to know what payment your overall budget can support, regardless of how much a mortgage lender says you could afford to pay because they are not typically looking at your entire picture. </a:t>
            </a:r>
          </a:p>
        </p:txBody>
      </p:sp>
      <p:sp>
        <p:nvSpPr>
          <p:cNvPr id="4" name="Slide Image Placeholder 3">
            <a:extLst>
              <a:ext uri="{FF2B5EF4-FFF2-40B4-BE49-F238E27FC236}">
                <a16:creationId xmlns:a16="http://schemas.microsoft.com/office/drawing/2014/main" id="{C6E0E0D4-2BD4-A0A6-6174-AD8DECD7277F}"/>
              </a:ext>
            </a:extLst>
          </p:cNvPr>
          <p:cNvSpPr>
            <a:spLocks noGrp="1" noRot="1" noChangeAspect="1"/>
          </p:cNvSpPr>
          <p:nvPr>
            <p:ph type="sldImg"/>
          </p:nvPr>
        </p:nvSpPr>
        <p:spPr/>
      </p:sp>
    </p:spTree>
    <p:extLst>
      <p:ext uri="{BB962C8B-B14F-4D97-AF65-F5344CB8AC3E}">
        <p14:creationId xmlns:p14="http://schemas.microsoft.com/office/powerpoint/2010/main" val="2696010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sz="900" dirty="0"/>
              <a:t>401(k)s and 403(b)s are retirement savings plans offered by employers for their employees. For government employees, the 401(k) equivalent is the Thrift Savings Plan, or TSP. The money saved in these plans is before tax, and the investments grow tax-free. Withdrawals in retirement are then taxed as income at that time.  </a:t>
            </a:r>
          </a:p>
          <a:p>
            <a:endParaRPr lang="en-US" sz="900" dirty="0"/>
          </a:p>
          <a:p>
            <a:r>
              <a:rPr lang="en-US" sz="900" dirty="0"/>
              <a:t>As part of their benefit plan, some employers offer a match to encourage employees to contribute to these savings plans. Since this employer match is essentially free money for your future, prioritize making room in your budget to contribute enough to receive the full match every year to maximize this benefit.</a:t>
            </a:r>
          </a:p>
          <a:p>
            <a:endParaRPr lang="en-US" sz="900" dirty="0"/>
          </a:p>
          <a:p>
            <a:r>
              <a:rPr lang="en-US" sz="900" dirty="0"/>
              <a:t>Consider automatically increasing the amount you contribute to your retirement plan when you get a raise. Some employers will automate these increases for their employees on an annual basis. </a:t>
            </a:r>
          </a:p>
          <a:p>
            <a:endParaRPr lang="en-US" sz="900" dirty="0"/>
          </a:p>
          <a:p>
            <a:r>
              <a:rPr lang="en-US" sz="900" dirty="0"/>
              <a:t>Know there are limits on how much the government allows us to contribute to our retirement plans, and these can change each year, so check out annual limits.</a:t>
            </a:r>
          </a:p>
          <a:p>
            <a:endParaRPr lang="en-US" sz="900" dirty="0"/>
          </a:p>
          <a:p>
            <a:r>
              <a:rPr lang="en-US" sz="900" dirty="0"/>
              <a:t>Two other Retirement savings accounts are the traditional IRA - Individual Retirement Account - and the Roth IRA. As implied by the name INDIVIDUAL Retirement Account, these plans are a great options for people that don’t have access to an employer retirement savings plan such as a 401(k). </a:t>
            </a:r>
          </a:p>
          <a:p>
            <a:endParaRPr lang="en-US" sz="900" dirty="0"/>
          </a:p>
          <a:p>
            <a:r>
              <a:rPr lang="en-US" sz="900" dirty="0"/>
              <a:t>The traditional IRA is similar to the 401(k) in that contributions are tax-free, investments grow tax-free, and withdrawals are taxed as regular income. The ROTH IRA contributions are made after taxes are deducted, at which point investments grow tax-free, and withdrawals are also free of tax. Roth IRAs can also be used by people without access to an employer plan. </a:t>
            </a:r>
          </a:p>
          <a:p>
            <a:endParaRPr lang="en-US" sz="900" dirty="0"/>
          </a:p>
          <a:p>
            <a:r>
              <a:rPr lang="en-US" sz="900" dirty="0"/>
              <a:t>https://www.irs.gov/retirement-plans/401k-plans</a:t>
            </a:r>
          </a:p>
        </p:txBody>
      </p:sp>
      <p:sp>
        <p:nvSpPr>
          <p:cNvPr id="4" name="Slide Image Placeholder 3">
            <a:extLst>
              <a:ext uri="{FF2B5EF4-FFF2-40B4-BE49-F238E27FC236}">
                <a16:creationId xmlns:a16="http://schemas.microsoft.com/office/drawing/2014/main" id="{ED30E829-1EDA-B3E7-060D-D3BA8D8B5E28}"/>
              </a:ext>
            </a:extLst>
          </p:cNvPr>
          <p:cNvSpPr>
            <a:spLocks noGrp="1" noRot="1" noChangeAspect="1"/>
          </p:cNvSpPr>
          <p:nvPr>
            <p:ph type="sldImg"/>
          </p:nvPr>
        </p:nvSpPr>
        <p:spPr/>
      </p:sp>
    </p:spTree>
    <p:extLst>
      <p:ext uri="{BB962C8B-B14F-4D97-AF65-F5344CB8AC3E}">
        <p14:creationId xmlns:p14="http://schemas.microsoft.com/office/powerpoint/2010/main" val="2555291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Long-term disability insurance is intended to cover lost wages due to a disability and can last a specific term or until you are eligible to draw Social Security.</a:t>
            </a:r>
          </a:p>
          <a:p>
            <a:endParaRPr lang="en-US" dirty="0"/>
          </a:p>
          <a:p>
            <a:r>
              <a:rPr lang="en-US" dirty="0"/>
              <a:t>Long-term care insurance will cover a daily amount for services to assist with activities of daily living. The cost of long-term care can vary greatly depending on age, reimbursement amount, and other optional benefits. </a:t>
            </a:r>
          </a:p>
          <a:p>
            <a:endParaRPr lang="en-US" dirty="0"/>
          </a:p>
          <a:p>
            <a:r>
              <a:rPr lang="en-US" dirty="0"/>
              <a:t>https://acl.gov/ltc/costs-and-who-pays/what-is-long-term-care-insurance#:~:text=Some%20policies%20will%20pay%20the,that%20have%20no%20such%20limits.</a:t>
            </a:r>
          </a:p>
        </p:txBody>
      </p:sp>
      <p:sp>
        <p:nvSpPr>
          <p:cNvPr id="4" name="Slide Image Placeholder 3">
            <a:extLst>
              <a:ext uri="{FF2B5EF4-FFF2-40B4-BE49-F238E27FC236}">
                <a16:creationId xmlns:a16="http://schemas.microsoft.com/office/drawing/2014/main" id="{0AC4CDD9-3381-5A27-6289-85980DB8EE6A}"/>
              </a:ext>
            </a:extLst>
          </p:cNvPr>
          <p:cNvSpPr>
            <a:spLocks noGrp="1" noRot="1" noChangeAspect="1"/>
          </p:cNvSpPr>
          <p:nvPr>
            <p:ph type="sldImg"/>
          </p:nvPr>
        </p:nvSpPr>
        <p:spPr/>
      </p:sp>
    </p:spTree>
    <p:extLst>
      <p:ext uri="{BB962C8B-B14F-4D97-AF65-F5344CB8AC3E}">
        <p14:creationId xmlns:p14="http://schemas.microsoft.com/office/powerpoint/2010/main" val="1382141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3129-46BC-E999-3881-4B42524D07C7}"/>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9919D5B9-F0E9-C2CF-E8DE-2AC49A52EDCE}"/>
              </a:ext>
            </a:extLst>
          </p:cNvPr>
          <p:cNvSpPr>
            <a:spLocks noGrp="1"/>
          </p:cNvSpPr>
          <p:nvPr>
            <p:ph type="body" idx="1"/>
          </p:nvPr>
        </p:nvSpPr>
        <p:spPr/>
        <p:txBody>
          <a:bodyPr/>
          <a:lstStyle/>
          <a:p>
            <a:r>
              <a:rPr lang="en-US" dirty="0"/>
              <a:t>If you prefer to store your documents digitally, make sure you choose an encrypted and backed up storage option so you don’t lose access to important paperwork.  </a:t>
            </a:r>
          </a:p>
        </p:txBody>
      </p:sp>
      <p:sp>
        <p:nvSpPr>
          <p:cNvPr id="4" name="Slide Image Placeholder 3">
            <a:extLst>
              <a:ext uri="{FF2B5EF4-FFF2-40B4-BE49-F238E27FC236}">
                <a16:creationId xmlns:a16="http://schemas.microsoft.com/office/drawing/2014/main" id="{7323CBCE-957E-B2FC-F685-B5BA5458543F}"/>
              </a:ext>
            </a:extLst>
          </p:cNvPr>
          <p:cNvSpPr>
            <a:spLocks noGrp="1" noRot="1" noChangeAspect="1"/>
          </p:cNvSpPr>
          <p:nvPr>
            <p:ph type="sldImg"/>
          </p:nvPr>
        </p:nvSpPr>
        <p:spPr/>
      </p:sp>
    </p:spTree>
    <p:extLst>
      <p:ext uri="{BB962C8B-B14F-4D97-AF65-F5344CB8AC3E}">
        <p14:creationId xmlns:p14="http://schemas.microsoft.com/office/powerpoint/2010/main" val="3268008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If you prefer to store your documents digitally, make sure you choose an encrypted and backed up storage option so you don’t lose access to important paperwork.  </a:t>
            </a:r>
          </a:p>
        </p:txBody>
      </p:sp>
      <p:sp>
        <p:nvSpPr>
          <p:cNvPr id="4" name="Slide Image Placeholder 3">
            <a:extLst>
              <a:ext uri="{FF2B5EF4-FFF2-40B4-BE49-F238E27FC236}">
                <a16:creationId xmlns:a16="http://schemas.microsoft.com/office/drawing/2014/main" id="{04449294-CE6E-959D-9F00-BF758301474D}"/>
              </a:ext>
            </a:extLst>
          </p:cNvPr>
          <p:cNvSpPr>
            <a:spLocks noGrp="1" noRot="1" noChangeAspect="1"/>
          </p:cNvSpPr>
          <p:nvPr>
            <p:ph type="sldImg"/>
          </p:nvPr>
        </p:nvSpPr>
        <p:spPr/>
      </p:sp>
    </p:spTree>
    <p:extLst>
      <p:ext uri="{BB962C8B-B14F-4D97-AF65-F5344CB8AC3E}">
        <p14:creationId xmlns:p14="http://schemas.microsoft.com/office/powerpoint/2010/main" val="1771644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Do any of these money personalities sound like you? You might find that your approach to money is a combination of more than one of those personalities. </a:t>
            </a:r>
          </a:p>
          <a:p>
            <a:r>
              <a:rPr lang="en-US" dirty="0"/>
              <a:t> </a:t>
            </a:r>
          </a:p>
          <a:p>
            <a:r>
              <a:rPr lang="en-US" dirty="0"/>
              <a:t>The hoarder likes to save, budget and prioritize while the spender likes to spend </a:t>
            </a:r>
          </a:p>
          <a:p>
            <a:r>
              <a:rPr lang="en-US" dirty="0"/>
              <a:t>The planner is the nitty-gritty, take-it-one-step-at-a-time type and the dreamer hatches passionate schemes, but has no idea how to make them come true </a:t>
            </a:r>
          </a:p>
          <a:p>
            <a:r>
              <a:rPr lang="en-US" dirty="0"/>
              <a:t>The risk-taker loves adventurous investing and on the contrary, the risk-avoider goes for the sure thing</a:t>
            </a:r>
          </a:p>
          <a:p>
            <a:r>
              <a:rPr lang="en-US" dirty="0"/>
              <a:t>The separatist wants at least some of his/her own money while the merger wants to pool all the couple’s money together </a:t>
            </a:r>
          </a:p>
          <a:p>
            <a:endParaRPr lang="en-US" dirty="0"/>
          </a:p>
          <a:p>
            <a:r>
              <a:rPr lang="en-US" dirty="0"/>
              <a:t>Engagement opportunity: ask a few audience members to share which money personalities resonate with them. </a:t>
            </a:r>
          </a:p>
        </p:txBody>
      </p:sp>
      <p:sp>
        <p:nvSpPr>
          <p:cNvPr id="4" name="Slide Image Placeholder 3">
            <a:extLst>
              <a:ext uri="{FF2B5EF4-FFF2-40B4-BE49-F238E27FC236}">
                <a16:creationId xmlns:a16="http://schemas.microsoft.com/office/drawing/2014/main" id="{2AA38BBB-7ED9-E71D-585F-5670B0EAABF0}"/>
              </a:ext>
            </a:extLst>
          </p:cNvPr>
          <p:cNvSpPr>
            <a:spLocks noGrp="1" noRot="1" noChangeAspect="1"/>
          </p:cNvSpPr>
          <p:nvPr>
            <p:ph type="sldImg"/>
          </p:nvPr>
        </p:nvSpPr>
        <p:spPr/>
      </p:sp>
    </p:spTree>
    <p:extLst>
      <p:ext uri="{BB962C8B-B14F-4D97-AF65-F5344CB8AC3E}">
        <p14:creationId xmlns:p14="http://schemas.microsoft.com/office/powerpoint/2010/main" val="4182111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We also encourage you to quarterly evaluate how much you are contributing to savings and determine if you can increase that amount. This is especially important when you are just beginning to build those savings muscles into your budget and are starting with a small amount as you get in the rhythm of a budget. </a:t>
            </a:r>
          </a:p>
        </p:txBody>
      </p:sp>
      <p:sp>
        <p:nvSpPr>
          <p:cNvPr id="4" name="Slide Image Placeholder 3">
            <a:extLst>
              <a:ext uri="{FF2B5EF4-FFF2-40B4-BE49-F238E27FC236}">
                <a16:creationId xmlns:a16="http://schemas.microsoft.com/office/drawing/2014/main" id="{14D59CF7-FC40-E1F2-E574-AA4B4D474EA4}"/>
              </a:ext>
            </a:extLst>
          </p:cNvPr>
          <p:cNvSpPr>
            <a:spLocks noGrp="1" noRot="1" noChangeAspect="1"/>
          </p:cNvSpPr>
          <p:nvPr>
            <p:ph type="sldImg"/>
          </p:nvPr>
        </p:nvSpPr>
        <p:spPr/>
      </p:sp>
    </p:spTree>
    <p:extLst>
      <p:ext uri="{BB962C8B-B14F-4D97-AF65-F5344CB8AC3E}">
        <p14:creationId xmlns:p14="http://schemas.microsoft.com/office/powerpoint/2010/main" val="2575552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And finally, whether you store your records physically or digitally, go through your records at least once a year to make sure they remain organized and up to date. Consider which records you may be able to securely dispose of. </a:t>
            </a:r>
          </a:p>
        </p:txBody>
      </p:sp>
      <p:sp>
        <p:nvSpPr>
          <p:cNvPr id="4" name="Slide Image Placeholder 3">
            <a:extLst>
              <a:ext uri="{FF2B5EF4-FFF2-40B4-BE49-F238E27FC236}">
                <a16:creationId xmlns:a16="http://schemas.microsoft.com/office/drawing/2014/main" id="{BDB19F7D-EBC8-DA6A-B650-E1CB3AA6172E}"/>
              </a:ext>
            </a:extLst>
          </p:cNvPr>
          <p:cNvSpPr>
            <a:spLocks noGrp="1" noRot="1" noChangeAspect="1"/>
          </p:cNvSpPr>
          <p:nvPr>
            <p:ph type="sldImg"/>
          </p:nvPr>
        </p:nvSpPr>
        <p:spPr/>
      </p:sp>
    </p:spTree>
    <p:extLst>
      <p:ext uri="{BB962C8B-B14F-4D97-AF65-F5344CB8AC3E}">
        <p14:creationId xmlns:p14="http://schemas.microsoft.com/office/powerpoint/2010/main" val="2244954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F0E2-CABA-7290-9E57-F15D594A49FE}"/>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C35C732A-066C-6D75-FDFE-7DCA55D128D0}"/>
              </a:ext>
            </a:extLst>
          </p:cNvPr>
          <p:cNvSpPr>
            <a:spLocks noGrp="1"/>
          </p:cNvSpPr>
          <p:nvPr>
            <p:ph type="body" idx="1"/>
          </p:nvPr>
        </p:nvSpPr>
        <p:spPr/>
        <p:txBody>
          <a:bodyPr/>
          <a:lstStyle/>
          <a:p>
            <a:r>
              <a:rPr lang="en-US" dirty="0"/>
              <a:t>And finally, whether you store your records physically or digitally, go through your records at least once a year to make sure they remain organized and up to date. Consider which records you may be able to securely dispose of. </a:t>
            </a:r>
          </a:p>
        </p:txBody>
      </p:sp>
      <p:sp>
        <p:nvSpPr>
          <p:cNvPr id="4" name="Slide Image Placeholder 3">
            <a:extLst>
              <a:ext uri="{FF2B5EF4-FFF2-40B4-BE49-F238E27FC236}">
                <a16:creationId xmlns:a16="http://schemas.microsoft.com/office/drawing/2014/main" id="{C6534F2B-F317-7962-A4B4-81F0D9A11BF2}"/>
              </a:ext>
            </a:extLst>
          </p:cNvPr>
          <p:cNvSpPr>
            <a:spLocks noGrp="1" noRot="1" noChangeAspect="1"/>
          </p:cNvSpPr>
          <p:nvPr>
            <p:ph type="sldImg"/>
          </p:nvPr>
        </p:nvSpPr>
        <p:spPr/>
      </p:sp>
    </p:spTree>
    <p:extLst>
      <p:ext uri="{BB962C8B-B14F-4D97-AF65-F5344CB8AC3E}">
        <p14:creationId xmlns:p14="http://schemas.microsoft.com/office/powerpoint/2010/main" val="2896871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You can contact GreenPath at 877-337-3399 or learn more at: </a:t>
            </a:r>
          </a:p>
          <a:p>
            <a:endParaRPr lang="en-US" dirty="0"/>
          </a:p>
          <a:p>
            <a:r>
              <a:rPr lang="en-US" b="1" i="1" dirty="0"/>
              <a:t>(Presenter: change this to your cobranded URL)</a:t>
            </a:r>
          </a:p>
          <a:p>
            <a:endParaRPr dirty="0"/>
          </a:p>
        </p:txBody>
      </p:sp>
    </p:spTree>
    <p:extLst>
      <p:ext uri="{BB962C8B-B14F-4D97-AF65-F5344CB8AC3E}">
        <p14:creationId xmlns:p14="http://schemas.microsoft.com/office/powerpoint/2010/main" val="391495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At the same time, are there any spending habits you don’t feel as comfortable with and would like to change? </a:t>
            </a:r>
          </a:p>
          <a:p>
            <a:endParaRPr lang="en-US" dirty="0"/>
          </a:p>
          <a:p>
            <a:r>
              <a:rPr lang="en-US" dirty="0"/>
              <a:t>When you understand your money personality and attitudes toward money, this can help you consciously make adjustments and changes as needed to help you achieve your goals. </a:t>
            </a:r>
          </a:p>
          <a:p>
            <a:endParaRPr lang="en-US" dirty="0"/>
          </a:p>
          <a:p>
            <a:endParaRPr lang="en-US" dirty="0"/>
          </a:p>
        </p:txBody>
      </p:sp>
      <p:sp>
        <p:nvSpPr>
          <p:cNvPr id="4" name="Slide Image Placeholder 3">
            <a:extLst>
              <a:ext uri="{FF2B5EF4-FFF2-40B4-BE49-F238E27FC236}">
                <a16:creationId xmlns:a16="http://schemas.microsoft.com/office/drawing/2014/main" id="{9A6E503D-4BA8-2D1F-BA97-7842B0C17CEB}"/>
              </a:ext>
            </a:extLst>
          </p:cNvPr>
          <p:cNvSpPr>
            <a:spLocks noGrp="1" noRot="1" noChangeAspect="1"/>
          </p:cNvSpPr>
          <p:nvPr>
            <p:ph type="sldImg"/>
          </p:nvPr>
        </p:nvSpPr>
        <p:spPr/>
      </p:sp>
    </p:spTree>
    <p:extLst>
      <p:ext uri="{BB962C8B-B14F-4D97-AF65-F5344CB8AC3E}">
        <p14:creationId xmlns:p14="http://schemas.microsoft.com/office/powerpoint/2010/main" val="241422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And finally, is your goal reasonable and realistic? You want to set yourself up to reach your goals! Don’t try to save so much each pay period that you don’t leave yourself sufficient money to cover your other expenses. You might have to lengthen your time frame to achieve a goal and decrease the amount you save each time to ensure your goal is realistic and can be reached. Remember, saving is a lifelong process, and a consistent, systematic approach will pay off.</a:t>
            </a:r>
          </a:p>
        </p:txBody>
      </p:sp>
      <p:sp>
        <p:nvSpPr>
          <p:cNvPr id="4" name="Slide Image Placeholder 3">
            <a:extLst>
              <a:ext uri="{FF2B5EF4-FFF2-40B4-BE49-F238E27FC236}">
                <a16:creationId xmlns:a16="http://schemas.microsoft.com/office/drawing/2014/main" id="{50C19A09-69A4-7662-8890-032E769FCA1D}"/>
              </a:ext>
            </a:extLst>
          </p:cNvPr>
          <p:cNvSpPr>
            <a:spLocks noGrp="1" noRot="1" noChangeAspect="1"/>
          </p:cNvSpPr>
          <p:nvPr>
            <p:ph type="sldImg"/>
          </p:nvPr>
        </p:nvSpPr>
        <p:spPr/>
      </p:sp>
    </p:spTree>
    <p:extLst>
      <p:ext uri="{BB962C8B-B14F-4D97-AF65-F5344CB8AC3E}">
        <p14:creationId xmlns:p14="http://schemas.microsoft.com/office/powerpoint/2010/main" val="284774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Additionally, you can set long-term goals that you will probably be saving towards for quite a while, typically 5 years or longer, like a down payment to buy a house or enough money to retire comfortably. </a:t>
            </a:r>
          </a:p>
          <a:p>
            <a:endParaRPr lang="en-US" dirty="0"/>
          </a:p>
          <a:p>
            <a:r>
              <a:rPr lang="en-US" dirty="0"/>
              <a:t>Engagement:  Ask the audience for some examples of a long-term goal. </a:t>
            </a:r>
          </a:p>
        </p:txBody>
      </p:sp>
      <p:sp>
        <p:nvSpPr>
          <p:cNvPr id="4" name="Slide Image Placeholder 3">
            <a:extLst>
              <a:ext uri="{FF2B5EF4-FFF2-40B4-BE49-F238E27FC236}">
                <a16:creationId xmlns:a16="http://schemas.microsoft.com/office/drawing/2014/main" id="{ADA16224-1FCE-7806-5A86-9882C61EAF4F}"/>
              </a:ext>
            </a:extLst>
          </p:cNvPr>
          <p:cNvSpPr>
            <a:spLocks noGrp="1" noRot="1" noChangeAspect="1"/>
          </p:cNvSpPr>
          <p:nvPr>
            <p:ph type="sldImg"/>
          </p:nvPr>
        </p:nvSpPr>
        <p:spPr/>
      </p:sp>
    </p:spTree>
    <p:extLst>
      <p:ext uri="{BB962C8B-B14F-4D97-AF65-F5344CB8AC3E}">
        <p14:creationId xmlns:p14="http://schemas.microsoft.com/office/powerpoint/2010/main" val="105431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Audience Engagement: How many of you have ever tracked your expenses in detail for three months?  Was it fun?  What did you learn?</a:t>
            </a:r>
          </a:p>
          <a:p>
            <a:endParaRPr lang="en-US" dirty="0"/>
          </a:p>
          <a:p>
            <a:r>
              <a:rPr lang="en-US" dirty="0"/>
              <a:t>In its most basic form a budget includes the money you have coming in and everything you need and want it to go back out towards. It is not until you know where your money really goes that you can make adjustments to your behavior and thus reduce or change expenses in order to free up money to save to achieve your goals.</a:t>
            </a:r>
          </a:p>
          <a:p>
            <a:endParaRPr lang="en-US" dirty="0"/>
          </a:p>
          <a:p>
            <a:r>
              <a:rPr lang="en-US" dirty="0"/>
              <a:t>If you don’t already have a budget, step 3 is to create one. Having and sticking to a budget is a key step to financial freedom. Start by identifying your income and debt payments, as those numbers tend to be similar from month to month. Then, work to get an understanding of your variable expenses which often seems to be the most challenging for people. Don’t forget to include periodic expenses in your budget such as car insurance or property taxes. Periodic expenses tend to sneak up on people because they are not budgeted for ahead of time. This can result in progress towards financial goals being derailed and potentially escalating debt.</a:t>
            </a:r>
          </a:p>
          <a:p>
            <a:endParaRPr lang="en-US" dirty="0"/>
          </a:p>
          <a:p>
            <a:r>
              <a:rPr lang="en-US" dirty="0"/>
              <a:t>People often find opportunities to save money by making small habit changes in a variety of expense categories. Identifying ways to change spending habits that will free up money to reach your goals can be exciting. </a:t>
            </a:r>
          </a:p>
        </p:txBody>
      </p:sp>
      <p:sp>
        <p:nvSpPr>
          <p:cNvPr id="4" name="Slide Image Placeholder 3">
            <a:extLst>
              <a:ext uri="{FF2B5EF4-FFF2-40B4-BE49-F238E27FC236}">
                <a16:creationId xmlns:a16="http://schemas.microsoft.com/office/drawing/2014/main" id="{27DD2419-AD0F-146F-0DEA-A3D4B56858DE}"/>
              </a:ext>
            </a:extLst>
          </p:cNvPr>
          <p:cNvSpPr>
            <a:spLocks noGrp="1" noRot="1" noChangeAspect="1"/>
          </p:cNvSpPr>
          <p:nvPr>
            <p:ph type="sldImg"/>
          </p:nvPr>
        </p:nvSpPr>
        <p:spPr/>
      </p:sp>
    </p:spTree>
    <p:extLst>
      <p:ext uri="{BB962C8B-B14F-4D97-AF65-F5344CB8AC3E}">
        <p14:creationId xmlns:p14="http://schemas.microsoft.com/office/powerpoint/2010/main" val="353102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dirty="0"/>
              <a:t>While these are recommended ranges as you set goals for your own budget, everyone’s budget can and will and should look different based on your financial situation and goals. I want to reiterate this: your budget should reflect your financial situation, your financial goals, and your financial priorities. If being able to go out to eat regularly is something that is a priority for you, it’s okay if your eating out budget is larger as long as you have accounted for it in your budget and are comfortable that your other needs are met and goals are being worked towards. </a:t>
            </a:r>
          </a:p>
          <a:p>
            <a:endParaRPr lang="en-US" dirty="0"/>
          </a:p>
          <a:p>
            <a:r>
              <a:rPr lang="en-US" dirty="0"/>
              <a:t>Creating a budget with your goals and situation and priorities in mind so that you are sure it is realistic for you to stick to is the biggest tip for creating a budget that works. </a:t>
            </a:r>
          </a:p>
          <a:p>
            <a:endParaRPr lang="en-US" dirty="0"/>
          </a:p>
        </p:txBody>
      </p:sp>
      <p:sp>
        <p:nvSpPr>
          <p:cNvPr id="4" name="Slide Image Placeholder 3">
            <a:extLst>
              <a:ext uri="{FF2B5EF4-FFF2-40B4-BE49-F238E27FC236}">
                <a16:creationId xmlns:a16="http://schemas.microsoft.com/office/drawing/2014/main" id="{E24F7189-0F8A-7EFF-07A8-5520EECF375B}"/>
              </a:ext>
            </a:extLst>
          </p:cNvPr>
          <p:cNvSpPr>
            <a:spLocks noGrp="1" noRot="1" noChangeAspect="1"/>
          </p:cNvSpPr>
          <p:nvPr>
            <p:ph type="sldImg"/>
          </p:nvPr>
        </p:nvSpPr>
        <p:spPr/>
      </p:sp>
    </p:spTree>
    <p:extLst>
      <p:ext uri="{BB962C8B-B14F-4D97-AF65-F5344CB8AC3E}">
        <p14:creationId xmlns:p14="http://schemas.microsoft.com/office/powerpoint/2010/main" val="314309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it’s time to actually build your budget based on this! You know how much you have to work with – start working down your list of expenses and see how far you are able to 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Presenter: allow attendees time to build their budget using the budget worksheet.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92133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CEE76E-B198-FDDA-2081-62AF02D8BB24}"/>
              </a:ext>
            </a:extLst>
          </p:cNvPr>
          <p:cNvSpPr/>
          <p:nvPr userDrawn="1"/>
        </p:nvSpPr>
        <p:spPr>
          <a:xfrm>
            <a:off x="1164073" y="3355582"/>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01</a:t>
            </a:r>
          </a:p>
        </p:txBody>
      </p:sp>
      <p:sp>
        <p:nvSpPr>
          <p:cNvPr id="8" name="object 4">
            <a:extLst>
              <a:ext uri="{FF2B5EF4-FFF2-40B4-BE49-F238E27FC236}">
                <a16:creationId xmlns:a16="http://schemas.microsoft.com/office/drawing/2014/main" id="{7F163EA0-ED63-532F-D885-75810A312BD7}"/>
              </a:ext>
            </a:extLst>
          </p:cNvPr>
          <p:cNvSpPr txBox="1"/>
          <p:nvPr userDrawn="1"/>
        </p:nvSpPr>
        <p:spPr>
          <a:xfrm>
            <a:off x="2057400" y="3315218"/>
            <a:ext cx="6155321" cy="1401089"/>
          </a:xfrm>
          <a:prstGeom prst="rect">
            <a:avLst/>
          </a:prstGeom>
        </p:spPr>
        <p:txBody>
          <a:bodyPr vert="horz" wrap="square" lIns="0" tIns="0" rIns="0" bIns="0" rtlCol="0">
            <a:spAutoFit/>
          </a:bodyPr>
          <a:lstStyle/>
          <a:p>
            <a:pPr marL="12700" marR="5080">
              <a:lnSpc>
                <a:spcPct val="115599"/>
              </a:lnSpc>
            </a:pPr>
            <a:r>
              <a:rPr sz="2000" spc="-75" dirty="0">
                <a:solidFill>
                  <a:srgbClr val="423733"/>
                </a:solidFill>
                <a:cs typeface="Arial Unicode MS"/>
              </a:rPr>
              <a:t>L</a:t>
            </a:r>
            <a:r>
              <a:rPr sz="2000" spc="60" dirty="0">
                <a:solidFill>
                  <a:srgbClr val="423733"/>
                </a:solidFill>
                <a:cs typeface="Arial Unicode MS"/>
              </a:rPr>
              <a:t>o</a:t>
            </a:r>
            <a:r>
              <a:rPr sz="2000" spc="55" dirty="0">
                <a:solidFill>
                  <a:srgbClr val="423733"/>
                </a:solidFill>
                <a:cs typeface="Arial Unicode MS"/>
              </a:rPr>
              <a:t>r</a:t>
            </a:r>
            <a:r>
              <a:rPr sz="2000" spc="15" dirty="0">
                <a:solidFill>
                  <a:srgbClr val="423733"/>
                </a:solidFill>
                <a:cs typeface="Arial Unicode MS"/>
              </a:rPr>
              <a:t>e</a:t>
            </a:r>
            <a:r>
              <a:rPr sz="2000" spc="114" dirty="0">
                <a:solidFill>
                  <a:srgbClr val="423733"/>
                </a:solidFill>
                <a:cs typeface="Arial Unicode MS"/>
              </a:rPr>
              <a:t>m</a:t>
            </a:r>
            <a:r>
              <a:rPr sz="2000" spc="-30" dirty="0">
                <a:solidFill>
                  <a:srgbClr val="423733"/>
                </a:solidFill>
                <a:latin typeface="Arial Unicode MS"/>
                <a:cs typeface="Arial Unicode MS"/>
              </a:rPr>
              <a:t> </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60" dirty="0">
                <a:solidFill>
                  <a:srgbClr val="423733"/>
                </a:solidFill>
                <a:latin typeface="Arial Unicode MS"/>
                <a:cs typeface="Arial Unicode MS"/>
              </a:rPr>
              <a:t>o</a:t>
            </a:r>
            <a:r>
              <a:rPr sz="2000" dirty="0">
                <a:solidFill>
                  <a:srgbClr val="423733"/>
                </a:solidFill>
                <a:latin typeface="Arial Unicode MS"/>
                <a:cs typeface="Arial Unicode MS"/>
              </a:rPr>
              <a:t>l</a:t>
            </a:r>
            <a:r>
              <a:rPr sz="2000" spc="60" dirty="0">
                <a:solidFill>
                  <a:srgbClr val="423733"/>
                </a:solidFill>
                <a:latin typeface="Arial Unicode MS"/>
                <a:cs typeface="Arial Unicode MS"/>
              </a:rPr>
              <a:t>or</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204"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60" dirty="0">
                <a:solidFill>
                  <a:srgbClr val="423733"/>
                </a:solidFill>
                <a:latin typeface="Arial Unicode MS"/>
                <a:cs typeface="Arial Unicode MS"/>
              </a:rPr>
              <a:t>o</a:t>
            </a:r>
            <a:r>
              <a:rPr sz="2000" spc="15" dirty="0">
                <a:solidFill>
                  <a:srgbClr val="423733"/>
                </a:solidFill>
                <a:latin typeface="Arial Unicode MS"/>
                <a:cs typeface="Arial Unicode MS"/>
              </a:rPr>
              <a:t>n</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5" dirty="0">
                <a:solidFill>
                  <a:srgbClr val="423733"/>
                </a:solidFill>
                <a:latin typeface="Arial Unicode MS"/>
                <a:cs typeface="Arial Unicode MS"/>
              </a:rPr>
              <a:t>c</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135" dirty="0">
                <a:solidFill>
                  <a:srgbClr val="423733"/>
                </a:solidFill>
                <a:latin typeface="Arial Unicode MS"/>
                <a:cs typeface="Arial Unicode MS"/>
              </a:rPr>
              <a:t>c</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15" dirty="0">
                <a:solidFill>
                  <a:srgbClr val="423733"/>
                </a:solidFill>
                <a:latin typeface="Arial Unicode MS"/>
                <a:cs typeface="Arial Unicode MS"/>
              </a:rPr>
              <a:t>g</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 </a:t>
            </a:r>
            <a:r>
              <a:rPr sz="2000" spc="-95"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0" dirty="0">
                <a:solidFill>
                  <a:srgbClr val="423733"/>
                </a:solidFill>
                <a:latin typeface="Arial Unicode MS"/>
                <a:cs typeface="Arial Unicode MS"/>
              </a:rPr>
              <a:t>g</a:t>
            </a:r>
            <a:r>
              <a:rPr sz="2000" spc="15" dirty="0">
                <a:solidFill>
                  <a:srgbClr val="423733"/>
                </a:solidFill>
                <a:latin typeface="Arial Unicode MS"/>
                <a:cs typeface="Arial Unicode MS"/>
              </a:rPr>
              <a:t>e</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ne</a:t>
            </a:r>
            <a:r>
              <a:rPr sz="2000" spc="140" dirty="0">
                <a:solidFill>
                  <a:srgbClr val="423733"/>
                </a:solidFill>
                <a:latin typeface="Arial Unicode MS"/>
                <a:cs typeface="Arial Unicode MS"/>
              </a:rPr>
              <a:t>c</a:t>
            </a:r>
            <a:r>
              <a:rPr sz="2000" spc="-30" dirty="0">
                <a:solidFill>
                  <a:srgbClr val="423733"/>
                </a:solidFill>
                <a:latin typeface="Arial Unicode MS"/>
                <a:cs typeface="Arial Unicode MS"/>
              </a:rPr>
              <a:t> </a:t>
            </a:r>
            <a:r>
              <a:rPr sz="2000" spc="60" dirty="0">
                <a:solidFill>
                  <a:srgbClr val="423733"/>
                </a:solidFill>
                <a:latin typeface="Arial Unicode MS"/>
                <a:cs typeface="Arial Unicode MS"/>
              </a:rPr>
              <a:t>o</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P</a:t>
            </a:r>
            <a:r>
              <a:rPr sz="2000" spc="55" dirty="0">
                <a:solidFill>
                  <a:srgbClr val="423733"/>
                </a:solidFill>
                <a:latin typeface="Arial Unicode MS"/>
                <a:cs typeface="Arial Unicode MS"/>
              </a:rPr>
              <a:t>r</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e</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en</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15" dirty="0">
                <a:solidFill>
                  <a:srgbClr val="423733"/>
                </a:solidFill>
                <a:latin typeface="Arial Unicode MS"/>
                <a:cs typeface="Arial Unicode MS"/>
              </a:rPr>
              <a:t>u</a:t>
            </a:r>
            <a:r>
              <a:rPr sz="2000" spc="55" dirty="0">
                <a:solidFill>
                  <a:srgbClr val="423733"/>
                </a:solidFill>
                <a:latin typeface="Arial Unicode MS"/>
                <a:cs typeface="Arial Unicode MS"/>
              </a:rPr>
              <a:t>r</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20" dirty="0">
                <a:solidFill>
                  <a:srgbClr val="423733"/>
                </a:solidFill>
                <a:latin typeface="Arial Unicode MS"/>
                <a:cs typeface="Arial Unicode MS"/>
              </a:rPr>
              <a:t>e</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 </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80" dirty="0">
                <a:solidFill>
                  <a:srgbClr val="423733"/>
                </a:solidFill>
                <a:latin typeface="Arial Unicode MS"/>
                <a:cs typeface="Arial Unicode MS"/>
              </a:rPr>
              <a:t>N</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ll</a:t>
            </a:r>
            <a:r>
              <a:rPr sz="2000" spc="-35" dirty="0">
                <a:solidFill>
                  <a:srgbClr val="423733"/>
                </a:solidFill>
                <a:latin typeface="Arial Unicode MS"/>
                <a:cs typeface="Arial Unicode MS"/>
              </a:rPr>
              <a:t>a</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q</a:t>
            </a:r>
            <a:r>
              <a:rPr sz="2000" spc="15" dirty="0">
                <a:solidFill>
                  <a:srgbClr val="423733"/>
                </a:solidFill>
                <a:latin typeface="Arial Unicode MS"/>
                <a:cs typeface="Arial Unicode MS"/>
              </a:rPr>
              <a:t>u</a:t>
            </a:r>
            <a:r>
              <a:rPr sz="2000" spc="30" dirty="0">
                <a:solidFill>
                  <a:srgbClr val="423733"/>
                </a:solidFill>
                <a:latin typeface="Arial Unicode MS"/>
                <a:cs typeface="Arial Unicode MS"/>
              </a:rPr>
              <a:t>i</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20" dirty="0">
                <a:solidFill>
                  <a:srgbClr val="423733"/>
                </a:solidFill>
                <a:latin typeface="Arial Unicode MS"/>
                <a:cs typeface="Arial Unicode MS"/>
              </a:rPr>
              <a:t>h</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15" dirty="0">
                <a:solidFill>
                  <a:srgbClr val="423733"/>
                </a:solidFill>
                <a:latin typeface="Arial Unicode MS"/>
                <a:cs typeface="Arial Unicode MS"/>
              </a:rPr>
              <a:t>e</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5" dirty="0">
                <a:solidFill>
                  <a:srgbClr val="423733"/>
                </a:solidFill>
                <a:latin typeface="Arial Unicode MS"/>
                <a:cs typeface="Arial Unicode MS"/>
              </a:rPr>
              <a:t> i</a:t>
            </a:r>
            <a:r>
              <a:rPr sz="2000" spc="110" dirty="0">
                <a:solidFill>
                  <a:srgbClr val="423733"/>
                </a:solidFill>
                <a:latin typeface="Arial Unicode MS"/>
                <a:cs typeface="Arial Unicode MS"/>
              </a:rPr>
              <a:t>m</a:t>
            </a:r>
            <a:r>
              <a:rPr sz="2000" spc="125" dirty="0">
                <a:solidFill>
                  <a:srgbClr val="423733"/>
                </a:solidFill>
                <a:latin typeface="Arial Unicode MS"/>
                <a:cs typeface="Arial Unicode MS"/>
              </a:rPr>
              <a:t>p</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a:t>
            </a:r>
            <a:endParaRPr sz="2000" dirty="0">
              <a:latin typeface="Arial Unicode MS"/>
              <a:cs typeface="Arial Unicode MS"/>
            </a:endParaRPr>
          </a:p>
        </p:txBody>
      </p:sp>
      <p:sp>
        <p:nvSpPr>
          <p:cNvPr id="9" name="object 5">
            <a:extLst>
              <a:ext uri="{FF2B5EF4-FFF2-40B4-BE49-F238E27FC236}">
                <a16:creationId xmlns:a16="http://schemas.microsoft.com/office/drawing/2014/main" id="{95A4DD64-E5FF-62CB-4796-F47BFBF6D988}"/>
              </a:ext>
            </a:extLst>
          </p:cNvPr>
          <p:cNvSpPr txBox="1"/>
          <p:nvPr userDrawn="1"/>
        </p:nvSpPr>
        <p:spPr>
          <a:xfrm>
            <a:off x="1164073" y="2705100"/>
            <a:ext cx="6455926" cy="307777"/>
          </a:xfrm>
          <a:prstGeom prst="rect">
            <a:avLst/>
          </a:prstGeom>
        </p:spPr>
        <p:txBody>
          <a:bodyPr vert="horz" wrap="square" lIns="0" tIns="0" rIns="0" bIns="0" rtlCol="0">
            <a:spAutoFit/>
          </a:bodyPr>
          <a:lstStyle/>
          <a:p>
            <a:pPr marL="12700">
              <a:lnSpc>
                <a:spcPct val="100000"/>
              </a:lnSpc>
            </a:pPr>
            <a:r>
              <a:rPr sz="2000" b="1" dirty="0">
                <a:cs typeface="Arial"/>
              </a:rPr>
              <a:t>Contents One</a:t>
            </a:r>
            <a:r>
              <a:rPr lang="en-US" sz="2000" b="1" dirty="0">
                <a:cs typeface="Arial"/>
              </a:rPr>
              <a:t> Title</a:t>
            </a:r>
            <a:endParaRPr sz="2000" dirty="0">
              <a:cs typeface="Arial"/>
            </a:endParaRPr>
          </a:p>
        </p:txBody>
      </p:sp>
      <p:sp>
        <p:nvSpPr>
          <p:cNvPr id="10" name="object 7">
            <a:extLst>
              <a:ext uri="{FF2B5EF4-FFF2-40B4-BE49-F238E27FC236}">
                <a16:creationId xmlns:a16="http://schemas.microsoft.com/office/drawing/2014/main" id="{C1B1A313-BD37-7AE1-6DDA-83FD4688C052}"/>
              </a:ext>
            </a:extLst>
          </p:cNvPr>
          <p:cNvSpPr/>
          <p:nvPr userDrawn="1"/>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sp>
        <p:nvSpPr>
          <p:cNvPr id="11" name="object 5">
            <a:extLst>
              <a:ext uri="{FF2B5EF4-FFF2-40B4-BE49-F238E27FC236}">
                <a16:creationId xmlns:a16="http://schemas.microsoft.com/office/drawing/2014/main" id="{CA5BB588-B0B5-51F6-B835-E8FEE370CD1A}"/>
              </a:ext>
            </a:extLst>
          </p:cNvPr>
          <p:cNvSpPr txBox="1"/>
          <p:nvPr userDrawn="1"/>
        </p:nvSpPr>
        <p:spPr>
          <a:xfrm>
            <a:off x="1168835" y="873266"/>
            <a:ext cx="10848973" cy="830997"/>
          </a:xfrm>
          <a:prstGeom prst="rect">
            <a:avLst/>
          </a:prstGeom>
        </p:spPr>
        <p:txBody>
          <a:bodyPr vert="horz" wrap="square" lIns="0" tIns="0" rIns="0" bIns="0" rtlCol="0">
            <a:spAutoFit/>
          </a:bodyPr>
          <a:lstStyle/>
          <a:p>
            <a:pPr marL="12700">
              <a:lnSpc>
                <a:spcPct val="100000"/>
              </a:lnSpc>
            </a:pPr>
            <a:r>
              <a:rPr lang="en-US" sz="5400" b="1" spc="150" dirty="0">
                <a:solidFill>
                  <a:schemeClr val="tx2"/>
                </a:solidFill>
                <a:cs typeface="Arial"/>
              </a:rPr>
              <a:t>Today’s Agenda</a:t>
            </a:r>
            <a:endParaRPr sz="5400" spc="150" dirty="0">
              <a:solidFill>
                <a:schemeClr val="tx2"/>
              </a:solidFill>
              <a:cs typeface="Arial"/>
            </a:endParaRPr>
          </a:p>
        </p:txBody>
      </p:sp>
      <p:sp>
        <p:nvSpPr>
          <p:cNvPr id="12" name="Rectangle 11">
            <a:extLst>
              <a:ext uri="{FF2B5EF4-FFF2-40B4-BE49-F238E27FC236}">
                <a16:creationId xmlns:a16="http://schemas.microsoft.com/office/drawing/2014/main" id="{DA7CA89A-C84F-DF43-432D-B04A45CF9B94}"/>
              </a:ext>
            </a:extLst>
          </p:cNvPr>
          <p:cNvSpPr/>
          <p:nvPr userDrawn="1"/>
        </p:nvSpPr>
        <p:spPr>
          <a:xfrm>
            <a:off x="1164073" y="6367012"/>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01</a:t>
            </a:r>
          </a:p>
        </p:txBody>
      </p:sp>
      <p:sp>
        <p:nvSpPr>
          <p:cNvPr id="13" name="object 4">
            <a:extLst>
              <a:ext uri="{FF2B5EF4-FFF2-40B4-BE49-F238E27FC236}">
                <a16:creationId xmlns:a16="http://schemas.microsoft.com/office/drawing/2014/main" id="{65A34018-1838-B41E-D61B-97AF7CE0BE1A}"/>
              </a:ext>
            </a:extLst>
          </p:cNvPr>
          <p:cNvSpPr txBox="1"/>
          <p:nvPr userDrawn="1"/>
        </p:nvSpPr>
        <p:spPr>
          <a:xfrm>
            <a:off x="2057400" y="6326648"/>
            <a:ext cx="6155321" cy="1401089"/>
          </a:xfrm>
          <a:prstGeom prst="rect">
            <a:avLst/>
          </a:prstGeom>
        </p:spPr>
        <p:txBody>
          <a:bodyPr vert="horz" wrap="square" lIns="0" tIns="0" rIns="0" bIns="0" rtlCol="0">
            <a:spAutoFit/>
          </a:bodyPr>
          <a:lstStyle/>
          <a:p>
            <a:pPr marL="12700" marR="5080">
              <a:lnSpc>
                <a:spcPct val="115599"/>
              </a:lnSpc>
            </a:pPr>
            <a:r>
              <a:rPr sz="2000" spc="-75" dirty="0">
                <a:solidFill>
                  <a:srgbClr val="423733"/>
                </a:solidFill>
                <a:cs typeface="Arial Unicode MS"/>
              </a:rPr>
              <a:t>L</a:t>
            </a:r>
            <a:r>
              <a:rPr sz="2000" spc="60" dirty="0">
                <a:solidFill>
                  <a:srgbClr val="423733"/>
                </a:solidFill>
                <a:cs typeface="Arial Unicode MS"/>
              </a:rPr>
              <a:t>o</a:t>
            </a:r>
            <a:r>
              <a:rPr sz="2000" spc="55" dirty="0">
                <a:solidFill>
                  <a:srgbClr val="423733"/>
                </a:solidFill>
                <a:cs typeface="Arial Unicode MS"/>
              </a:rPr>
              <a:t>r</a:t>
            </a:r>
            <a:r>
              <a:rPr sz="2000" spc="15" dirty="0">
                <a:solidFill>
                  <a:srgbClr val="423733"/>
                </a:solidFill>
                <a:cs typeface="Arial Unicode MS"/>
              </a:rPr>
              <a:t>e</a:t>
            </a:r>
            <a:r>
              <a:rPr sz="2000" spc="114" dirty="0">
                <a:solidFill>
                  <a:srgbClr val="423733"/>
                </a:solidFill>
                <a:cs typeface="Arial Unicode MS"/>
              </a:rPr>
              <a:t>m</a:t>
            </a:r>
            <a:r>
              <a:rPr sz="2000" spc="-30" dirty="0">
                <a:solidFill>
                  <a:srgbClr val="423733"/>
                </a:solidFill>
                <a:latin typeface="Arial Unicode MS"/>
                <a:cs typeface="Arial Unicode MS"/>
              </a:rPr>
              <a:t> </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60" dirty="0">
                <a:solidFill>
                  <a:srgbClr val="423733"/>
                </a:solidFill>
                <a:latin typeface="Arial Unicode MS"/>
                <a:cs typeface="Arial Unicode MS"/>
              </a:rPr>
              <a:t>o</a:t>
            </a:r>
            <a:r>
              <a:rPr sz="2000" dirty="0">
                <a:solidFill>
                  <a:srgbClr val="423733"/>
                </a:solidFill>
                <a:latin typeface="Arial Unicode MS"/>
                <a:cs typeface="Arial Unicode MS"/>
              </a:rPr>
              <a:t>l</a:t>
            </a:r>
            <a:r>
              <a:rPr sz="2000" spc="60" dirty="0">
                <a:solidFill>
                  <a:srgbClr val="423733"/>
                </a:solidFill>
                <a:latin typeface="Arial Unicode MS"/>
                <a:cs typeface="Arial Unicode MS"/>
              </a:rPr>
              <a:t>or</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204"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60" dirty="0">
                <a:solidFill>
                  <a:srgbClr val="423733"/>
                </a:solidFill>
                <a:latin typeface="Arial Unicode MS"/>
                <a:cs typeface="Arial Unicode MS"/>
              </a:rPr>
              <a:t>o</a:t>
            </a:r>
            <a:r>
              <a:rPr sz="2000" spc="15" dirty="0">
                <a:solidFill>
                  <a:srgbClr val="423733"/>
                </a:solidFill>
                <a:latin typeface="Arial Unicode MS"/>
                <a:cs typeface="Arial Unicode MS"/>
              </a:rPr>
              <a:t>n</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5" dirty="0">
                <a:solidFill>
                  <a:srgbClr val="423733"/>
                </a:solidFill>
                <a:latin typeface="Arial Unicode MS"/>
                <a:cs typeface="Arial Unicode MS"/>
              </a:rPr>
              <a:t>c</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135" dirty="0">
                <a:solidFill>
                  <a:srgbClr val="423733"/>
                </a:solidFill>
                <a:latin typeface="Arial Unicode MS"/>
                <a:cs typeface="Arial Unicode MS"/>
              </a:rPr>
              <a:t>c</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15" dirty="0">
                <a:solidFill>
                  <a:srgbClr val="423733"/>
                </a:solidFill>
                <a:latin typeface="Arial Unicode MS"/>
                <a:cs typeface="Arial Unicode MS"/>
              </a:rPr>
              <a:t>g</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 </a:t>
            </a:r>
            <a:r>
              <a:rPr sz="2000" spc="-95"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0" dirty="0">
                <a:solidFill>
                  <a:srgbClr val="423733"/>
                </a:solidFill>
                <a:latin typeface="Arial Unicode MS"/>
                <a:cs typeface="Arial Unicode MS"/>
              </a:rPr>
              <a:t>g</a:t>
            </a:r>
            <a:r>
              <a:rPr sz="2000" spc="15" dirty="0">
                <a:solidFill>
                  <a:srgbClr val="423733"/>
                </a:solidFill>
                <a:latin typeface="Arial Unicode MS"/>
                <a:cs typeface="Arial Unicode MS"/>
              </a:rPr>
              <a:t>e</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ne</a:t>
            </a:r>
            <a:r>
              <a:rPr sz="2000" spc="140" dirty="0">
                <a:solidFill>
                  <a:srgbClr val="423733"/>
                </a:solidFill>
                <a:latin typeface="Arial Unicode MS"/>
                <a:cs typeface="Arial Unicode MS"/>
              </a:rPr>
              <a:t>c</a:t>
            </a:r>
            <a:r>
              <a:rPr sz="2000" spc="-30" dirty="0">
                <a:solidFill>
                  <a:srgbClr val="423733"/>
                </a:solidFill>
                <a:latin typeface="Arial Unicode MS"/>
                <a:cs typeface="Arial Unicode MS"/>
              </a:rPr>
              <a:t> </a:t>
            </a:r>
            <a:r>
              <a:rPr sz="2000" spc="60" dirty="0">
                <a:solidFill>
                  <a:srgbClr val="423733"/>
                </a:solidFill>
                <a:latin typeface="Arial Unicode MS"/>
                <a:cs typeface="Arial Unicode MS"/>
              </a:rPr>
              <a:t>o</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P</a:t>
            </a:r>
            <a:r>
              <a:rPr sz="2000" spc="55" dirty="0">
                <a:solidFill>
                  <a:srgbClr val="423733"/>
                </a:solidFill>
                <a:latin typeface="Arial Unicode MS"/>
                <a:cs typeface="Arial Unicode MS"/>
              </a:rPr>
              <a:t>r</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e</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en</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15" dirty="0">
                <a:solidFill>
                  <a:srgbClr val="423733"/>
                </a:solidFill>
                <a:latin typeface="Arial Unicode MS"/>
                <a:cs typeface="Arial Unicode MS"/>
              </a:rPr>
              <a:t>u</a:t>
            </a:r>
            <a:r>
              <a:rPr sz="2000" spc="55" dirty="0">
                <a:solidFill>
                  <a:srgbClr val="423733"/>
                </a:solidFill>
                <a:latin typeface="Arial Unicode MS"/>
                <a:cs typeface="Arial Unicode MS"/>
              </a:rPr>
              <a:t>r</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20" dirty="0">
                <a:solidFill>
                  <a:srgbClr val="423733"/>
                </a:solidFill>
                <a:latin typeface="Arial Unicode MS"/>
                <a:cs typeface="Arial Unicode MS"/>
              </a:rPr>
              <a:t>e</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 </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80" dirty="0">
                <a:solidFill>
                  <a:srgbClr val="423733"/>
                </a:solidFill>
                <a:latin typeface="Arial Unicode MS"/>
                <a:cs typeface="Arial Unicode MS"/>
              </a:rPr>
              <a:t>N</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ll</a:t>
            </a:r>
            <a:r>
              <a:rPr sz="2000" spc="-35" dirty="0">
                <a:solidFill>
                  <a:srgbClr val="423733"/>
                </a:solidFill>
                <a:latin typeface="Arial Unicode MS"/>
                <a:cs typeface="Arial Unicode MS"/>
              </a:rPr>
              <a:t>a</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q</a:t>
            </a:r>
            <a:r>
              <a:rPr sz="2000" spc="15" dirty="0">
                <a:solidFill>
                  <a:srgbClr val="423733"/>
                </a:solidFill>
                <a:latin typeface="Arial Unicode MS"/>
                <a:cs typeface="Arial Unicode MS"/>
              </a:rPr>
              <a:t>u</a:t>
            </a:r>
            <a:r>
              <a:rPr sz="2000" spc="30" dirty="0">
                <a:solidFill>
                  <a:srgbClr val="423733"/>
                </a:solidFill>
                <a:latin typeface="Arial Unicode MS"/>
                <a:cs typeface="Arial Unicode MS"/>
              </a:rPr>
              <a:t>i</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20" dirty="0">
                <a:solidFill>
                  <a:srgbClr val="423733"/>
                </a:solidFill>
                <a:latin typeface="Arial Unicode MS"/>
                <a:cs typeface="Arial Unicode MS"/>
              </a:rPr>
              <a:t>h</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15" dirty="0">
                <a:solidFill>
                  <a:srgbClr val="423733"/>
                </a:solidFill>
                <a:latin typeface="Arial Unicode MS"/>
                <a:cs typeface="Arial Unicode MS"/>
              </a:rPr>
              <a:t>e</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5" dirty="0">
                <a:solidFill>
                  <a:srgbClr val="423733"/>
                </a:solidFill>
                <a:latin typeface="Arial Unicode MS"/>
                <a:cs typeface="Arial Unicode MS"/>
              </a:rPr>
              <a:t> i</a:t>
            </a:r>
            <a:r>
              <a:rPr sz="2000" spc="110" dirty="0">
                <a:solidFill>
                  <a:srgbClr val="423733"/>
                </a:solidFill>
                <a:latin typeface="Arial Unicode MS"/>
                <a:cs typeface="Arial Unicode MS"/>
              </a:rPr>
              <a:t>m</a:t>
            </a:r>
            <a:r>
              <a:rPr sz="2000" spc="125" dirty="0">
                <a:solidFill>
                  <a:srgbClr val="423733"/>
                </a:solidFill>
                <a:latin typeface="Arial Unicode MS"/>
                <a:cs typeface="Arial Unicode MS"/>
              </a:rPr>
              <a:t>p</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a:t>
            </a:r>
            <a:endParaRPr sz="2000" dirty="0">
              <a:latin typeface="Arial Unicode MS"/>
              <a:cs typeface="Arial Unicode MS"/>
            </a:endParaRPr>
          </a:p>
        </p:txBody>
      </p:sp>
      <p:sp>
        <p:nvSpPr>
          <p:cNvPr id="14" name="object 5">
            <a:extLst>
              <a:ext uri="{FF2B5EF4-FFF2-40B4-BE49-F238E27FC236}">
                <a16:creationId xmlns:a16="http://schemas.microsoft.com/office/drawing/2014/main" id="{6A6E3B8A-3F91-0BB2-75CB-4754AFF6B783}"/>
              </a:ext>
            </a:extLst>
          </p:cNvPr>
          <p:cNvSpPr txBox="1"/>
          <p:nvPr userDrawn="1"/>
        </p:nvSpPr>
        <p:spPr>
          <a:xfrm>
            <a:off x="1164073" y="5716530"/>
            <a:ext cx="6455926" cy="307777"/>
          </a:xfrm>
          <a:prstGeom prst="rect">
            <a:avLst/>
          </a:prstGeom>
        </p:spPr>
        <p:txBody>
          <a:bodyPr vert="horz" wrap="square" lIns="0" tIns="0" rIns="0" bIns="0" rtlCol="0">
            <a:spAutoFit/>
          </a:bodyPr>
          <a:lstStyle/>
          <a:p>
            <a:pPr marL="12700">
              <a:lnSpc>
                <a:spcPct val="100000"/>
              </a:lnSpc>
            </a:pPr>
            <a:r>
              <a:rPr sz="2000" b="1" dirty="0">
                <a:cs typeface="Arial"/>
              </a:rPr>
              <a:t>Contents One</a:t>
            </a:r>
            <a:r>
              <a:rPr lang="en-US" sz="2000" b="1" dirty="0">
                <a:cs typeface="Arial"/>
              </a:rPr>
              <a:t> Title</a:t>
            </a:r>
            <a:endParaRPr sz="2000" dirty="0">
              <a:cs typeface="Arial"/>
            </a:endParaRPr>
          </a:p>
        </p:txBody>
      </p:sp>
      <p:sp>
        <p:nvSpPr>
          <p:cNvPr id="15" name="Rectangle 14">
            <a:extLst>
              <a:ext uri="{FF2B5EF4-FFF2-40B4-BE49-F238E27FC236}">
                <a16:creationId xmlns:a16="http://schemas.microsoft.com/office/drawing/2014/main" id="{81BC017D-934C-53C0-511A-9F2BFF7A705B}"/>
              </a:ext>
            </a:extLst>
          </p:cNvPr>
          <p:cNvSpPr/>
          <p:nvPr userDrawn="1"/>
        </p:nvSpPr>
        <p:spPr>
          <a:xfrm>
            <a:off x="9334352" y="3355582"/>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01</a:t>
            </a:r>
          </a:p>
        </p:txBody>
      </p:sp>
      <p:sp>
        <p:nvSpPr>
          <p:cNvPr id="16" name="object 4">
            <a:extLst>
              <a:ext uri="{FF2B5EF4-FFF2-40B4-BE49-F238E27FC236}">
                <a16:creationId xmlns:a16="http://schemas.microsoft.com/office/drawing/2014/main" id="{2B14F02D-2D45-0F5A-8533-18C91A0AD68A}"/>
              </a:ext>
            </a:extLst>
          </p:cNvPr>
          <p:cNvSpPr txBox="1"/>
          <p:nvPr userDrawn="1"/>
        </p:nvSpPr>
        <p:spPr>
          <a:xfrm>
            <a:off x="10227679" y="3315218"/>
            <a:ext cx="6155321" cy="1401089"/>
          </a:xfrm>
          <a:prstGeom prst="rect">
            <a:avLst/>
          </a:prstGeom>
        </p:spPr>
        <p:txBody>
          <a:bodyPr vert="horz" wrap="square" lIns="0" tIns="0" rIns="0" bIns="0" rtlCol="0">
            <a:spAutoFit/>
          </a:bodyPr>
          <a:lstStyle/>
          <a:p>
            <a:pPr marL="12700" marR="5080">
              <a:lnSpc>
                <a:spcPct val="115599"/>
              </a:lnSpc>
            </a:pPr>
            <a:r>
              <a:rPr sz="2000" spc="-75" dirty="0">
                <a:solidFill>
                  <a:srgbClr val="423733"/>
                </a:solidFill>
                <a:cs typeface="Arial Unicode MS"/>
              </a:rPr>
              <a:t>L</a:t>
            </a:r>
            <a:r>
              <a:rPr sz="2000" spc="60" dirty="0">
                <a:solidFill>
                  <a:srgbClr val="423733"/>
                </a:solidFill>
                <a:cs typeface="Arial Unicode MS"/>
              </a:rPr>
              <a:t>o</a:t>
            </a:r>
            <a:r>
              <a:rPr sz="2000" spc="55" dirty="0">
                <a:solidFill>
                  <a:srgbClr val="423733"/>
                </a:solidFill>
                <a:cs typeface="Arial Unicode MS"/>
              </a:rPr>
              <a:t>r</a:t>
            </a:r>
            <a:r>
              <a:rPr sz="2000" spc="15" dirty="0">
                <a:solidFill>
                  <a:srgbClr val="423733"/>
                </a:solidFill>
                <a:cs typeface="Arial Unicode MS"/>
              </a:rPr>
              <a:t>e</a:t>
            </a:r>
            <a:r>
              <a:rPr sz="2000" spc="114" dirty="0">
                <a:solidFill>
                  <a:srgbClr val="423733"/>
                </a:solidFill>
                <a:cs typeface="Arial Unicode MS"/>
              </a:rPr>
              <a:t>m</a:t>
            </a:r>
            <a:r>
              <a:rPr sz="2000" spc="-30" dirty="0">
                <a:solidFill>
                  <a:srgbClr val="423733"/>
                </a:solidFill>
                <a:latin typeface="Arial Unicode MS"/>
                <a:cs typeface="Arial Unicode MS"/>
              </a:rPr>
              <a:t> </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60" dirty="0">
                <a:solidFill>
                  <a:srgbClr val="423733"/>
                </a:solidFill>
                <a:latin typeface="Arial Unicode MS"/>
                <a:cs typeface="Arial Unicode MS"/>
              </a:rPr>
              <a:t>o</a:t>
            </a:r>
            <a:r>
              <a:rPr sz="2000" dirty="0">
                <a:solidFill>
                  <a:srgbClr val="423733"/>
                </a:solidFill>
                <a:latin typeface="Arial Unicode MS"/>
                <a:cs typeface="Arial Unicode MS"/>
              </a:rPr>
              <a:t>l</a:t>
            </a:r>
            <a:r>
              <a:rPr sz="2000" spc="60" dirty="0">
                <a:solidFill>
                  <a:srgbClr val="423733"/>
                </a:solidFill>
                <a:latin typeface="Arial Unicode MS"/>
                <a:cs typeface="Arial Unicode MS"/>
              </a:rPr>
              <a:t>or</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204"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60" dirty="0">
                <a:solidFill>
                  <a:srgbClr val="423733"/>
                </a:solidFill>
                <a:latin typeface="Arial Unicode MS"/>
                <a:cs typeface="Arial Unicode MS"/>
              </a:rPr>
              <a:t>o</a:t>
            </a:r>
            <a:r>
              <a:rPr sz="2000" spc="15" dirty="0">
                <a:solidFill>
                  <a:srgbClr val="423733"/>
                </a:solidFill>
                <a:latin typeface="Arial Unicode MS"/>
                <a:cs typeface="Arial Unicode MS"/>
              </a:rPr>
              <a:t>n</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5" dirty="0">
                <a:solidFill>
                  <a:srgbClr val="423733"/>
                </a:solidFill>
                <a:latin typeface="Arial Unicode MS"/>
                <a:cs typeface="Arial Unicode MS"/>
              </a:rPr>
              <a:t>c</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135" dirty="0">
                <a:solidFill>
                  <a:srgbClr val="423733"/>
                </a:solidFill>
                <a:latin typeface="Arial Unicode MS"/>
                <a:cs typeface="Arial Unicode MS"/>
              </a:rPr>
              <a:t>c</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15" dirty="0">
                <a:solidFill>
                  <a:srgbClr val="423733"/>
                </a:solidFill>
                <a:latin typeface="Arial Unicode MS"/>
                <a:cs typeface="Arial Unicode MS"/>
              </a:rPr>
              <a:t>g</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 </a:t>
            </a:r>
            <a:r>
              <a:rPr sz="2000" spc="-95"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0" dirty="0">
                <a:solidFill>
                  <a:srgbClr val="423733"/>
                </a:solidFill>
                <a:latin typeface="Arial Unicode MS"/>
                <a:cs typeface="Arial Unicode MS"/>
              </a:rPr>
              <a:t>g</a:t>
            </a:r>
            <a:r>
              <a:rPr sz="2000" spc="15" dirty="0">
                <a:solidFill>
                  <a:srgbClr val="423733"/>
                </a:solidFill>
                <a:latin typeface="Arial Unicode MS"/>
                <a:cs typeface="Arial Unicode MS"/>
              </a:rPr>
              <a:t>e</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ne</a:t>
            </a:r>
            <a:r>
              <a:rPr sz="2000" spc="140" dirty="0">
                <a:solidFill>
                  <a:srgbClr val="423733"/>
                </a:solidFill>
                <a:latin typeface="Arial Unicode MS"/>
                <a:cs typeface="Arial Unicode MS"/>
              </a:rPr>
              <a:t>c</a:t>
            </a:r>
            <a:r>
              <a:rPr sz="2000" spc="-30" dirty="0">
                <a:solidFill>
                  <a:srgbClr val="423733"/>
                </a:solidFill>
                <a:latin typeface="Arial Unicode MS"/>
                <a:cs typeface="Arial Unicode MS"/>
              </a:rPr>
              <a:t> </a:t>
            </a:r>
            <a:r>
              <a:rPr sz="2000" spc="60" dirty="0">
                <a:solidFill>
                  <a:srgbClr val="423733"/>
                </a:solidFill>
                <a:latin typeface="Arial Unicode MS"/>
                <a:cs typeface="Arial Unicode MS"/>
              </a:rPr>
              <a:t>o</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P</a:t>
            </a:r>
            <a:r>
              <a:rPr sz="2000" spc="55" dirty="0">
                <a:solidFill>
                  <a:srgbClr val="423733"/>
                </a:solidFill>
                <a:latin typeface="Arial Unicode MS"/>
                <a:cs typeface="Arial Unicode MS"/>
              </a:rPr>
              <a:t>r</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e</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en</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15" dirty="0">
                <a:solidFill>
                  <a:srgbClr val="423733"/>
                </a:solidFill>
                <a:latin typeface="Arial Unicode MS"/>
                <a:cs typeface="Arial Unicode MS"/>
              </a:rPr>
              <a:t>u</a:t>
            </a:r>
            <a:r>
              <a:rPr sz="2000" spc="55" dirty="0">
                <a:solidFill>
                  <a:srgbClr val="423733"/>
                </a:solidFill>
                <a:latin typeface="Arial Unicode MS"/>
                <a:cs typeface="Arial Unicode MS"/>
              </a:rPr>
              <a:t>r</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20" dirty="0">
                <a:solidFill>
                  <a:srgbClr val="423733"/>
                </a:solidFill>
                <a:latin typeface="Arial Unicode MS"/>
                <a:cs typeface="Arial Unicode MS"/>
              </a:rPr>
              <a:t>e</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 </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80" dirty="0">
                <a:solidFill>
                  <a:srgbClr val="423733"/>
                </a:solidFill>
                <a:latin typeface="Arial Unicode MS"/>
                <a:cs typeface="Arial Unicode MS"/>
              </a:rPr>
              <a:t>N</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ll</a:t>
            </a:r>
            <a:r>
              <a:rPr sz="2000" spc="-35" dirty="0">
                <a:solidFill>
                  <a:srgbClr val="423733"/>
                </a:solidFill>
                <a:latin typeface="Arial Unicode MS"/>
                <a:cs typeface="Arial Unicode MS"/>
              </a:rPr>
              <a:t>a</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q</a:t>
            </a:r>
            <a:r>
              <a:rPr sz="2000" spc="15" dirty="0">
                <a:solidFill>
                  <a:srgbClr val="423733"/>
                </a:solidFill>
                <a:latin typeface="Arial Unicode MS"/>
                <a:cs typeface="Arial Unicode MS"/>
              </a:rPr>
              <a:t>u</a:t>
            </a:r>
            <a:r>
              <a:rPr sz="2000" spc="30" dirty="0">
                <a:solidFill>
                  <a:srgbClr val="423733"/>
                </a:solidFill>
                <a:latin typeface="Arial Unicode MS"/>
                <a:cs typeface="Arial Unicode MS"/>
              </a:rPr>
              <a:t>i</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20" dirty="0">
                <a:solidFill>
                  <a:srgbClr val="423733"/>
                </a:solidFill>
                <a:latin typeface="Arial Unicode MS"/>
                <a:cs typeface="Arial Unicode MS"/>
              </a:rPr>
              <a:t>h</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15" dirty="0">
                <a:solidFill>
                  <a:srgbClr val="423733"/>
                </a:solidFill>
                <a:latin typeface="Arial Unicode MS"/>
                <a:cs typeface="Arial Unicode MS"/>
              </a:rPr>
              <a:t>e</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5" dirty="0">
                <a:solidFill>
                  <a:srgbClr val="423733"/>
                </a:solidFill>
                <a:latin typeface="Arial Unicode MS"/>
                <a:cs typeface="Arial Unicode MS"/>
              </a:rPr>
              <a:t> i</a:t>
            </a:r>
            <a:r>
              <a:rPr sz="2000" spc="110" dirty="0">
                <a:solidFill>
                  <a:srgbClr val="423733"/>
                </a:solidFill>
                <a:latin typeface="Arial Unicode MS"/>
                <a:cs typeface="Arial Unicode MS"/>
              </a:rPr>
              <a:t>m</a:t>
            </a:r>
            <a:r>
              <a:rPr sz="2000" spc="125" dirty="0">
                <a:solidFill>
                  <a:srgbClr val="423733"/>
                </a:solidFill>
                <a:latin typeface="Arial Unicode MS"/>
                <a:cs typeface="Arial Unicode MS"/>
              </a:rPr>
              <a:t>p</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a:t>
            </a:r>
            <a:endParaRPr sz="2000" dirty="0">
              <a:latin typeface="Arial Unicode MS"/>
              <a:cs typeface="Arial Unicode MS"/>
            </a:endParaRPr>
          </a:p>
        </p:txBody>
      </p:sp>
      <p:sp>
        <p:nvSpPr>
          <p:cNvPr id="17" name="object 5">
            <a:extLst>
              <a:ext uri="{FF2B5EF4-FFF2-40B4-BE49-F238E27FC236}">
                <a16:creationId xmlns:a16="http://schemas.microsoft.com/office/drawing/2014/main" id="{EB037FF3-14F0-63CE-93E8-6A28ADF03D82}"/>
              </a:ext>
            </a:extLst>
          </p:cNvPr>
          <p:cNvSpPr txBox="1"/>
          <p:nvPr userDrawn="1"/>
        </p:nvSpPr>
        <p:spPr>
          <a:xfrm>
            <a:off x="9334352" y="2705100"/>
            <a:ext cx="6455926" cy="307777"/>
          </a:xfrm>
          <a:prstGeom prst="rect">
            <a:avLst/>
          </a:prstGeom>
        </p:spPr>
        <p:txBody>
          <a:bodyPr vert="horz" wrap="square" lIns="0" tIns="0" rIns="0" bIns="0" rtlCol="0">
            <a:spAutoFit/>
          </a:bodyPr>
          <a:lstStyle/>
          <a:p>
            <a:pPr marL="12700">
              <a:lnSpc>
                <a:spcPct val="100000"/>
              </a:lnSpc>
            </a:pPr>
            <a:r>
              <a:rPr sz="2000" b="1" dirty="0">
                <a:cs typeface="Arial"/>
              </a:rPr>
              <a:t>Contents One</a:t>
            </a:r>
            <a:r>
              <a:rPr lang="en-US" sz="2000" b="1" dirty="0">
                <a:cs typeface="Arial"/>
              </a:rPr>
              <a:t> Title</a:t>
            </a:r>
            <a:endParaRPr sz="2000" dirty="0">
              <a:cs typeface="Arial"/>
            </a:endParaRPr>
          </a:p>
        </p:txBody>
      </p:sp>
      <p:sp>
        <p:nvSpPr>
          <p:cNvPr id="18" name="Rectangle 17">
            <a:extLst>
              <a:ext uri="{FF2B5EF4-FFF2-40B4-BE49-F238E27FC236}">
                <a16:creationId xmlns:a16="http://schemas.microsoft.com/office/drawing/2014/main" id="{0BE00815-EF24-DB01-127D-6C10BB13DF66}"/>
              </a:ext>
            </a:extLst>
          </p:cNvPr>
          <p:cNvSpPr/>
          <p:nvPr userDrawn="1"/>
        </p:nvSpPr>
        <p:spPr>
          <a:xfrm>
            <a:off x="9334352" y="6367012"/>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01</a:t>
            </a:r>
          </a:p>
        </p:txBody>
      </p:sp>
      <p:sp>
        <p:nvSpPr>
          <p:cNvPr id="19" name="object 4">
            <a:extLst>
              <a:ext uri="{FF2B5EF4-FFF2-40B4-BE49-F238E27FC236}">
                <a16:creationId xmlns:a16="http://schemas.microsoft.com/office/drawing/2014/main" id="{9C02CAD6-5B97-BB80-1D7A-4119272543CB}"/>
              </a:ext>
            </a:extLst>
          </p:cNvPr>
          <p:cNvSpPr txBox="1"/>
          <p:nvPr userDrawn="1"/>
        </p:nvSpPr>
        <p:spPr>
          <a:xfrm>
            <a:off x="10227679" y="6326648"/>
            <a:ext cx="6155321" cy="1401089"/>
          </a:xfrm>
          <a:prstGeom prst="rect">
            <a:avLst/>
          </a:prstGeom>
        </p:spPr>
        <p:txBody>
          <a:bodyPr vert="horz" wrap="square" lIns="0" tIns="0" rIns="0" bIns="0" rtlCol="0">
            <a:spAutoFit/>
          </a:bodyPr>
          <a:lstStyle/>
          <a:p>
            <a:pPr marL="12700" marR="5080">
              <a:lnSpc>
                <a:spcPct val="115599"/>
              </a:lnSpc>
            </a:pPr>
            <a:r>
              <a:rPr sz="2000" spc="-75" dirty="0">
                <a:solidFill>
                  <a:srgbClr val="423733"/>
                </a:solidFill>
                <a:cs typeface="Arial Unicode MS"/>
              </a:rPr>
              <a:t>L</a:t>
            </a:r>
            <a:r>
              <a:rPr sz="2000" spc="60" dirty="0">
                <a:solidFill>
                  <a:srgbClr val="423733"/>
                </a:solidFill>
                <a:cs typeface="Arial Unicode MS"/>
              </a:rPr>
              <a:t>o</a:t>
            </a:r>
            <a:r>
              <a:rPr sz="2000" spc="55" dirty="0">
                <a:solidFill>
                  <a:srgbClr val="423733"/>
                </a:solidFill>
                <a:cs typeface="Arial Unicode MS"/>
              </a:rPr>
              <a:t>r</a:t>
            </a:r>
            <a:r>
              <a:rPr sz="2000" spc="15" dirty="0">
                <a:solidFill>
                  <a:srgbClr val="423733"/>
                </a:solidFill>
                <a:cs typeface="Arial Unicode MS"/>
              </a:rPr>
              <a:t>e</a:t>
            </a:r>
            <a:r>
              <a:rPr sz="2000" spc="114" dirty="0">
                <a:solidFill>
                  <a:srgbClr val="423733"/>
                </a:solidFill>
                <a:cs typeface="Arial Unicode MS"/>
              </a:rPr>
              <a:t>m</a:t>
            </a:r>
            <a:r>
              <a:rPr sz="2000" spc="-30" dirty="0">
                <a:solidFill>
                  <a:srgbClr val="423733"/>
                </a:solidFill>
                <a:latin typeface="Arial Unicode MS"/>
                <a:cs typeface="Arial Unicode MS"/>
              </a:rPr>
              <a:t> </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60" dirty="0">
                <a:solidFill>
                  <a:srgbClr val="423733"/>
                </a:solidFill>
                <a:latin typeface="Arial Unicode MS"/>
                <a:cs typeface="Arial Unicode MS"/>
              </a:rPr>
              <a:t>o</a:t>
            </a:r>
            <a:r>
              <a:rPr sz="2000" dirty="0">
                <a:solidFill>
                  <a:srgbClr val="423733"/>
                </a:solidFill>
                <a:latin typeface="Arial Unicode MS"/>
                <a:cs typeface="Arial Unicode MS"/>
              </a:rPr>
              <a:t>l</a:t>
            </a:r>
            <a:r>
              <a:rPr sz="2000" spc="60" dirty="0">
                <a:solidFill>
                  <a:srgbClr val="423733"/>
                </a:solidFill>
                <a:latin typeface="Arial Unicode MS"/>
                <a:cs typeface="Arial Unicode MS"/>
              </a:rPr>
              <a:t>or</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204"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60" dirty="0">
                <a:solidFill>
                  <a:srgbClr val="423733"/>
                </a:solidFill>
                <a:latin typeface="Arial Unicode MS"/>
                <a:cs typeface="Arial Unicode MS"/>
              </a:rPr>
              <a:t>o</a:t>
            </a:r>
            <a:r>
              <a:rPr sz="2000" spc="15" dirty="0">
                <a:solidFill>
                  <a:srgbClr val="423733"/>
                </a:solidFill>
                <a:latin typeface="Arial Unicode MS"/>
                <a:cs typeface="Arial Unicode MS"/>
              </a:rPr>
              <a:t>n</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5" dirty="0">
                <a:solidFill>
                  <a:srgbClr val="423733"/>
                </a:solidFill>
                <a:latin typeface="Arial Unicode MS"/>
                <a:cs typeface="Arial Unicode MS"/>
              </a:rPr>
              <a:t>c</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135" dirty="0">
                <a:solidFill>
                  <a:srgbClr val="423733"/>
                </a:solidFill>
                <a:latin typeface="Arial Unicode MS"/>
                <a:cs typeface="Arial Unicode MS"/>
              </a:rPr>
              <a:t>c</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15" dirty="0">
                <a:solidFill>
                  <a:srgbClr val="423733"/>
                </a:solidFill>
                <a:latin typeface="Arial Unicode MS"/>
                <a:cs typeface="Arial Unicode MS"/>
              </a:rPr>
              <a:t>g</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 </a:t>
            </a:r>
            <a:r>
              <a:rPr sz="2000" spc="-95" dirty="0">
                <a:solidFill>
                  <a:srgbClr val="423733"/>
                </a:solidFill>
                <a:latin typeface="Arial Unicode MS"/>
                <a:cs typeface="Arial Unicode MS"/>
              </a:rPr>
              <a:t>I</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e</a:t>
            </a:r>
            <a:r>
              <a:rPr sz="2000" spc="-20" dirty="0">
                <a:solidFill>
                  <a:srgbClr val="423733"/>
                </a:solidFill>
                <a:latin typeface="Arial Unicode MS"/>
                <a:cs typeface="Arial Unicode MS"/>
              </a:rPr>
              <a:t>g</a:t>
            </a:r>
            <a:r>
              <a:rPr sz="2000" spc="15" dirty="0">
                <a:solidFill>
                  <a:srgbClr val="423733"/>
                </a:solidFill>
                <a:latin typeface="Arial Unicode MS"/>
                <a:cs typeface="Arial Unicode MS"/>
              </a:rPr>
              <a:t>e</a:t>
            </a:r>
            <a:r>
              <a:rPr sz="2000" spc="60" dirty="0">
                <a:solidFill>
                  <a:srgbClr val="423733"/>
                </a:solidFill>
                <a:latin typeface="Arial Unicode MS"/>
                <a:cs typeface="Arial Unicode MS"/>
              </a:rPr>
              <a:t>r</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ne</a:t>
            </a:r>
            <a:r>
              <a:rPr sz="2000" spc="140" dirty="0">
                <a:solidFill>
                  <a:srgbClr val="423733"/>
                </a:solidFill>
                <a:latin typeface="Arial Unicode MS"/>
                <a:cs typeface="Arial Unicode MS"/>
              </a:rPr>
              <a:t>c</a:t>
            </a:r>
            <a:r>
              <a:rPr sz="2000" spc="-30" dirty="0">
                <a:solidFill>
                  <a:srgbClr val="423733"/>
                </a:solidFill>
                <a:latin typeface="Arial Unicode MS"/>
                <a:cs typeface="Arial Unicode MS"/>
              </a:rPr>
              <a:t> </a:t>
            </a:r>
            <a:r>
              <a:rPr sz="2000" spc="60" dirty="0">
                <a:solidFill>
                  <a:srgbClr val="423733"/>
                </a:solidFill>
                <a:latin typeface="Arial Unicode MS"/>
                <a:cs typeface="Arial Unicode MS"/>
              </a:rPr>
              <a:t>o</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P</a:t>
            </a:r>
            <a:r>
              <a:rPr sz="2000" spc="55" dirty="0">
                <a:solidFill>
                  <a:srgbClr val="423733"/>
                </a:solidFill>
                <a:latin typeface="Arial Unicode MS"/>
                <a:cs typeface="Arial Unicode MS"/>
              </a:rPr>
              <a:t>r</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e</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en</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dirty="0">
                <a:solidFill>
                  <a:srgbClr val="423733"/>
                </a:solidFill>
                <a:latin typeface="Arial Unicode MS"/>
                <a:cs typeface="Arial Unicode MS"/>
              </a:rPr>
              <a:t>l</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60" dirty="0">
                <a:solidFill>
                  <a:srgbClr val="423733"/>
                </a:solidFill>
                <a:latin typeface="Arial Unicode MS"/>
                <a:cs typeface="Arial Unicode MS"/>
              </a:rPr>
              <a:t>o</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35" dirty="0">
                <a:solidFill>
                  <a:srgbClr val="423733"/>
                </a:solidFill>
                <a:latin typeface="Arial Unicode MS"/>
                <a:cs typeface="Arial Unicode MS"/>
              </a:rPr>
              <a:t>c</a:t>
            </a:r>
            <a:r>
              <a:rPr sz="2000" spc="15" dirty="0">
                <a:solidFill>
                  <a:srgbClr val="423733"/>
                </a:solidFill>
                <a:latin typeface="Arial Unicode MS"/>
                <a:cs typeface="Arial Unicode MS"/>
              </a:rPr>
              <a:t>u</a:t>
            </a:r>
            <a:r>
              <a:rPr sz="2000" spc="55" dirty="0">
                <a:solidFill>
                  <a:srgbClr val="423733"/>
                </a:solidFill>
                <a:latin typeface="Arial Unicode MS"/>
                <a:cs typeface="Arial Unicode MS"/>
              </a:rPr>
              <a:t>r</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15" dirty="0">
                <a:solidFill>
                  <a:srgbClr val="423733"/>
                </a:solidFill>
                <a:latin typeface="Arial Unicode MS"/>
                <a:cs typeface="Arial Unicode MS"/>
              </a:rPr>
              <a:t>n</a:t>
            </a:r>
            <a:r>
              <a:rPr sz="2000" spc="210" dirty="0">
                <a:solidFill>
                  <a:srgbClr val="423733"/>
                </a:solidFill>
                <a:latin typeface="Arial Unicode MS"/>
                <a:cs typeface="Arial Unicode MS"/>
              </a:rPr>
              <a:t>t</a:t>
            </a:r>
            <a:r>
              <a:rPr sz="2000" spc="20" dirty="0">
                <a:solidFill>
                  <a:srgbClr val="423733"/>
                </a:solidFill>
                <a:latin typeface="Arial Unicode MS"/>
                <a:cs typeface="Arial Unicode MS"/>
              </a:rPr>
              <a:t>e</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d</a:t>
            </a:r>
            <a:r>
              <a:rPr sz="2000" spc="-40" dirty="0">
                <a:solidFill>
                  <a:srgbClr val="423733"/>
                </a:solidFill>
                <a:latin typeface="Arial Unicode MS"/>
                <a:cs typeface="Arial Unicode MS"/>
              </a:rPr>
              <a:t>a</a:t>
            </a:r>
            <a:r>
              <a:rPr sz="2000" spc="125" dirty="0">
                <a:solidFill>
                  <a:srgbClr val="423733"/>
                </a:solidFill>
                <a:latin typeface="Arial Unicode MS"/>
                <a:cs typeface="Arial Unicode MS"/>
              </a:rPr>
              <a:t>p</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s </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40" dirty="0">
                <a:solidFill>
                  <a:srgbClr val="423733"/>
                </a:solidFill>
                <a:latin typeface="Arial Unicode MS"/>
                <a:cs typeface="Arial Unicode MS"/>
              </a:rPr>
              <a:t>a</a:t>
            </a:r>
            <a:r>
              <a:rPr sz="2000" spc="110" dirty="0">
                <a:solidFill>
                  <a:srgbClr val="423733"/>
                </a:solidFill>
                <a:latin typeface="Arial Unicode MS"/>
                <a:cs typeface="Arial Unicode MS"/>
              </a:rPr>
              <a:t>m</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19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30" dirty="0">
                <a:solidFill>
                  <a:srgbClr val="423733"/>
                </a:solidFill>
                <a:latin typeface="Arial Unicode MS"/>
                <a:cs typeface="Arial Unicode MS"/>
              </a:rPr>
              <a:t>d</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5" dirty="0">
                <a:solidFill>
                  <a:srgbClr val="423733"/>
                </a:solidFill>
                <a:latin typeface="Arial Unicode MS"/>
                <a:cs typeface="Arial Unicode MS"/>
              </a:rPr>
              <a:t>s</a:t>
            </a:r>
            <a:r>
              <a:rPr sz="2000" spc="30" dirty="0">
                <a:solidFill>
                  <a:srgbClr val="423733"/>
                </a:solidFill>
                <a:latin typeface="Arial Unicode MS"/>
                <a:cs typeface="Arial Unicode MS"/>
              </a:rPr>
              <a:t>i</a:t>
            </a:r>
            <a:r>
              <a:rPr sz="2000" spc="-170" dirty="0">
                <a:solidFill>
                  <a:srgbClr val="423733"/>
                </a:solidFill>
                <a:latin typeface="Arial Unicode MS"/>
                <a:cs typeface="Arial Unicode MS"/>
              </a:rPr>
              <a:t>.</a:t>
            </a:r>
            <a:r>
              <a:rPr sz="2000" spc="-30" dirty="0">
                <a:solidFill>
                  <a:srgbClr val="423733"/>
                </a:solidFill>
                <a:latin typeface="Arial Unicode MS"/>
                <a:cs typeface="Arial Unicode MS"/>
              </a:rPr>
              <a:t> </a:t>
            </a:r>
            <a:r>
              <a:rPr sz="2000" spc="-80" dirty="0">
                <a:solidFill>
                  <a:srgbClr val="423733"/>
                </a:solidFill>
                <a:latin typeface="Arial Unicode MS"/>
                <a:cs typeface="Arial Unicode MS"/>
              </a:rPr>
              <a:t>N</a:t>
            </a:r>
            <a:r>
              <a:rPr sz="2000" spc="15" dirty="0">
                <a:solidFill>
                  <a:srgbClr val="423733"/>
                </a:solidFill>
                <a:latin typeface="Arial Unicode MS"/>
                <a:cs typeface="Arial Unicode MS"/>
              </a:rPr>
              <a:t>u</a:t>
            </a:r>
            <a:r>
              <a:rPr sz="2000" dirty="0">
                <a:solidFill>
                  <a:srgbClr val="423733"/>
                </a:solidFill>
                <a:latin typeface="Arial Unicode MS"/>
                <a:cs typeface="Arial Unicode MS"/>
              </a:rPr>
              <a:t>ll</a:t>
            </a:r>
            <a:r>
              <a:rPr sz="2000" spc="-35" dirty="0">
                <a:solidFill>
                  <a:srgbClr val="423733"/>
                </a:solidFill>
                <a:latin typeface="Arial Unicode MS"/>
                <a:cs typeface="Arial Unicode MS"/>
              </a:rPr>
              <a:t>a</a:t>
            </a:r>
            <a:r>
              <a:rPr sz="2000" spc="-30" dirty="0">
                <a:solidFill>
                  <a:srgbClr val="423733"/>
                </a:solidFill>
                <a:latin typeface="Arial Unicode MS"/>
                <a:cs typeface="Arial Unicode MS"/>
              </a:rPr>
              <a:t> </a:t>
            </a:r>
            <a:r>
              <a:rPr sz="2000" spc="125" dirty="0">
                <a:solidFill>
                  <a:srgbClr val="423733"/>
                </a:solidFill>
                <a:latin typeface="Arial Unicode MS"/>
                <a:cs typeface="Arial Unicode MS"/>
              </a:rPr>
              <a:t>q</a:t>
            </a:r>
            <a:r>
              <a:rPr sz="2000" spc="15" dirty="0">
                <a:solidFill>
                  <a:srgbClr val="423733"/>
                </a:solidFill>
                <a:latin typeface="Arial Unicode MS"/>
                <a:cs typeface="Arial Unicode MS"/>
              </a:rPr>
              <a:t>u</a:t>
            </a:r>
            <a:r>
              <a:rPr sz="2000" spc="30" dirty="0">
                <a:solidFill>
                  <a:srgbClr val="423733"/>
                </a:solidFill>
                <a:latin typeface="Arial Unicode MS"/>
                <a:cs typeface="Arial Unicode MS"/>
              </a:rPr>
              <a:t>i</a:t>
            </a:r>
            <a:r>
              <a:rPr sz="2000" dirty="0">
                <a:solidFill>
                  <a:srgbClr val="423733"/>
                </a:solidFill>
                <a:latin typeface="Arial Unicode MS"/>
                <a:cs typeface="Arial Unicode MS"/>
              </a:rPr>
              <a:t>s</a:t>
            </a:r>
            <a:r>
              <a:rPr sz="2000" spc="-30" dirty="0">
                <a:solidFill>
                  <a:srgbClr val="423733"/>
                </a:solidFill>
                <a:latin typeface="Arial Unicode MS"/>
                <a:cs typeface="Arial Unicode MS"/>
              </a:rPr>
              <a:t> </a:t>
            </a:r>
            <a:r>
              <a:rPr sz="2000" spc="-5" dirty="0">
                <a:solidFill>
                  <a:srgbClr val="423733"/>
                </a:solidFill>
                <a:latin typeface="Arial Unicode MS"/>
                <a:cs typeface="Arial Unicode MS"/>
              </a:rPr>
              <a:t>s</a:t>
            </a:r>
            <a:r>
              <a:rPr sz="2000" spc="15" dirty="0">
                <a:solidFill>
                  <a:srgbClr val="423733"/>
                </a:solidFill>
                <a:latin typeface="Arial Unicode MS"/>
                <a:cs typeface="Arial Unicode MS"/>
              </a:rPr>
              <a:t>e</a:t>
            </a:r>
            <a:r>
              <a:rPr sz="2000" spc="114" dirty="0">
                <a:solidFill>
                  <a:srgbClr val="423733"/>
                </a:solidFill>
                <a:latin typeface="Arial Unicode MS"/>
                <a:cs typeface="Arial Unicode MS"/>
              </a:rPr>
              <a:t>m</a:t>
            </a:r>
            <a:r>
              <a:rPr sz="2000" spc="-30" dirty="0">
                <a:solidFill>
                  <a:srgbClr val="423733"/>
                </a:solidFill>
                <a:latin typeface="Arial Unicode MS"/>
                <a:cs typeface="Arial Unicode MS"/>
              </a:rPr>
              <a:t> </a:t>
            </a:r>
            <a:r>
              <a:rPr sz="2000" spc="-40" dirty="0">
                <a:solidFill>
                  <a:srgbClr val="423733"/>
                </a:solidFill>
                <a:latin typeface="Arial Unicode MS"/>
                <a:cs typeface="Arial Unicode MS"/>
              </a:rPr>
              <a:t>a</a:t>
            </a:r>
            <a:r>
              <a:rPr sz="2000" spc="215" dirty="0">
                <a:solidFill>
                  <a:srgbClr val="423733"/>
                </a:solidFill>
                <a:latin typeface="Arial Unicode MS"/>
                <a:cs typeface="Arial Unicode MS"/>
              </a:rPr>
              <a:t>t</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n</a:t>
            </a:r>
            <a:r>
              <a:rPr sz="2000" spc="30" dirty="0">
                <a:solidFill>
                  <a:srgbClr val="423733"/>
                </a:solidFill>
                <a:latin typeface="Arial Unicode MS"/>
                <a:cs typeface="Arial Unicode MS"/>
              </a:rPr>
              <a:t>i</a:t>
            </a:r>
            <a:r>
              <a:rPr sz="2000" spc="125" dirty="0">
                <a:solidFill>
                  <a:srgbClr val="423733"/>
                </a:solidFill>
                <a:latin typeface="Arial Unicode MS"/>
                <a:cs typeface="Arial Unicode MS"/>
              </a:rPr>
              <a:t>b</a:t>
            </a:r>
            <a:r>
              <a:rPr sz="2000" spc="20" dirty="0">
                <a:solidFill>
                  <a:srgbClr val="423733"/>
                </a:solidFill>
                <a:latin typeface="Arial Unicode MS"/>
                <a:cs typeface="Arial Unicode MS"/>
              </a:rPr>
              <a:t>h</a:t>
            </a:r>
            <a:r>
              <a:rPr sz="2000" spc="-30" dirty="0">
                <a:solidFill>
                  <a:srgbClr val="423733"/>
                </a:solidFill>
                <a:latin typeface="Arial Unicode MS"/>
                <a:cs typeface="Arial Unicode MS"/>
              </a:rPr>
              <a:t> </a:t>
            </a:r>
            <a:r>
              <a:rPr sz="2000" spc="15" dirty="0">
                <a:solidFill>
                  <a:srgbClr val="423733"/>
                </a:solidFill>
                <a:latin typeface="Arial Unicode MS"/>
                <a:cs typeface="Arial Unicode MS"/>
              </a:rPr>
              <a:t>e</a:t>
            </a:r>
            <a:r>
              <a:rPr sz="2000" dirty="0">
                <a:solidFill>
                  <a:srgbClr val="423733"/>
                </a:solidFill>
                <a:latin typeface="Arial Unicode MS"/>
                <a:cs typeface="Arial Unicode MS"/>
              </a:rPr>
              <a:t>l</a:t>
            </a:r>
            <a:r>
              <a:rPr sz="2000" spc="15" dirty="0">
                <a:solidFill>
                  <a:srgbClr val="423733"/>
                </a:solidFill>
                <a:latin typeface="Arial Unicode MS"/>
                <a:cs typeface="Arial Unicode MS"/>
              </a:rPr>
              <a:t>e</a:t>
            </a:r>
            <a:r>
              <a:rPr sz="2000" spc="110" dirty="0">
                <a:solidFill>
                  <a:srgbClr val="423733"/>
                </a:solidFill>
                <a:latin typeface="Arial Unicode MS"/>
                <a:cs typeface="Arial Unicode MS"/>
              </a:rPr>
              <a:t>m</a:t>
            </a:r>
            <a:r>
              <a:rPr sz="2000" spc="15" dirty="0">
                <a:solidFill>
                  <a:srgbClr val="423733"/>
                </a:solidFill>
                <a:latin typeface="Arial Unicode MS"/>
                <a:cs typeface="Arial Unicode MS"/>
              </a:rPr>
              <a:t>en</a:t>
            </a:r>
            <a:r>
              <a:rPr sz="2000" spc="210" dirty="0">
                <a:solidFill>
                  <a:srgbClr val="423733"/>
                </a:solidFill>
                <a:latin typeface="Arial Unicode MS"/>
                <a:cs typeface="Arial Unicode MS"/>
              </a:rPr>
              <a:t>t</a:t>
            </a:r>
            <a:r>
              <a:rPr sz="2000" spc="15" dirty="0">
                <a:solidFill>
                  <a:srgbClr val="423733"/>
                </a:solidFill>
                <a:latin typeface="Arial Unicode MS"/>
                <a:cs typeface="Arial Unicode MS"/>
              </a:rPr>
              <a:t>u</a:t>
            </a:r>
            <a:r>
              <a:rPr sz="2000" spc="114" dirty="0">
                <a:solidFill>
                  <a:srgbClr val="423733"/>
                </a:solidFill>
                <a:latin typeface="Arial Unicode MS"/>
                <a:cs typeface="Arial Unicode MS"/>
              </a:rPr>
              <a:t>m</a:t>
            </a:r>
            <a:r>
              <a:rPr sz="2000" spc="35" dirty="0">
                <a:solidFill>
                  <a:srgbClr val="423733"/>
                </a:solidFill>
                <a:latin typeface="Arial Unicode MS"/>
                <a:cs typeface="Arial Unicode MS"/>
              </a:rPr>
              <a:t> i</a:t>
            </a:r>
            <a:r>
              <a:rPr sz="2000" spc="110" dirty="0">
                <a:solidFill>
                  <a:srgbClr val="423733"/>
                </a:solidFill>
                <a:latin typeface="Arial Unicode MS"/>
                <a:cs typeface="Arial Unicode MS"/>
              </a:rPr>
              <a:t>m</a:t>
            </a:r>
            <a:r>
              <a:rPr sz="2000" spc="125" dirty="0">
                <a:solidFill>
                  <a:srgbClr val="423733"/>
                </a:solidFill>
                <a:latin typeface="Arial Unicode MS"/>
                <a:cs typeface="Arial Unicode MS"/>
              </a:rPr>
              <a:t>p</a:t>
            </a:r>
            <a:r>
              <a:rPr sz="2000" spc="15" dirty="0">
                <a:solidFill>
                  <a:srgbClr val="423733"/>
                </a:solidFill>
                <a:latin typeface="Arial Unicode MS"/>
                <a:cs typeface="Arial Unicode MS"/>
              </a:rPr>
              <a:t>e</a:t>
            </a:r>
            <a:r>
              <a:rPr sz="2000" spc="55" dirty="0">
                <a:solidFill>
                  <a:srgbClr val="423733"/>
                </a:solidFill>
                <a:latin typeface="Arial Unicode MS"/>
                <a:cs typeface="Arial Unicode MS"/>
              </a:rPr>
              <a:t>r</a:t>
            </a:r>
            <a:r>
              <a:rPr sz="2000" spc="125" dirty="0">
                <a:solidFill>
                  <a:srgbClr val="423733"/>
                </a:solidFill>
                <a:latin typeface="Arial Unicode MS"/>
                <a:cs typeface="Arial Unicode MS"/>
              </a:rPr>
              <a:t>d</a:t>
            </a:r>
            <a:r>
              <a:rPr sz="2000" spc="30" dirty="0">
                <a:solidFill>
                  <a:srgbClr val="423733"/>
                </a:solidFill>
                <a:latin typeface="Arial Unicode MS"/>
                <a:cs typeface="Arial Unicode MS"/>
              </a:rPr>
              <a:t>i</a:t>
            </a:r>
            <a:r>
              <a:rPr sz="2000" spc="15" dirty="0">
                <a:solidFill>
                  <a:srgbClr val="423733"/>
                </a:solidFill>
                <a:latin typeface="Arial Unicode MS"/>
                <a:cs typeface="Arial Unicode MS"/>
              </a:rPr>
              <a:t>e</a:t>
            </a:r>
            <a:r>
              <a:rPr sz="2000" spc="210" dirty="0">
                <a:solidFill>
                  <a:srgbClr val="423733"/>
                </a:solidFill>
                <a:latin typeface="Arial Unicode MS"/>
                <a:cs typeface="Arial Unicode MS"/>
              </a:rPr>
              <a:t>t</a:t>
            </a:r>
            <a:r>
              <a:rPr sz="2000" spc="-170" dirty="0">
                <a:solidFill>
                  <a:srgbClr val="423733"/>
                </a:solidFill>
                <a:latin typeface="Arial Unicode MS"/>
                <a:cs typeface="Arial Unicode MS"/>
              </a:rPr>
              <a:t>.</a:t>
            </a:r>
            <a:endParaRPr sz="2000" dirty="0">
              <a:latin typeface="Arial Unicode MS"/>
              <a:cs typeface="Arial Unicode MS"/>
            </a:endParaRPr>
          </a:p>
        </p:txBody>
      </p:sp>
      <p:sp>
        <p:nvSpPr>
          <p:cNvPr id="20" name="object 5">
            <a:extLst>
              <a:ext uri="{FF2B5EF4-FFF2-40B4-BE49-F238E27FC236}">
                <a16:creationId xmlns:a16="http://schemas.microsoft.com/office/drawing/2014/main" id="{22F37AF7-E145-2E49-42B5-7A8E0258A4CA}"/>
              </a:ext>
            </a:extLst>
          </p:cNvPr>
          <p:cNvSpPr txBox="1"/>
          <p:nvPr userDrawn="1"/>
        </p:nvSpPr>
        <p:spPr>
          <a:xfrm>
            <a:off x="9334352" y="5716530"/>
            <a:ext cx="6455926" cy="307777"/>
          </a:xfrm>
          <a:prstGeom prst="rect">
            <a:avLst/>
          </a:prstGeom>
        </p:spPr>
        <p:txBody>
          <a:bodyPr vert="horz" wrap="square" lIns="0" tIns="0" rIns="0" bIns="0" rtlCol="0">
            <a:spAutoFit/>
          </a:bodyPr>
          <a:lstStyle/>
          <a:p>
            <a:pPr marL="12700">
              <a:lnSpc>
                <a:spcPct val="100000"/>
              </a:lnSpc>
            </a:pPr>
            <a:r>
              <a:rPr sz="2000" b="1" dirty="0">
                <a:cs typeface="Arial"/>
              </a:rPr>
              <a:t>Contents One</a:t>
            </a:r>
            <a:r>
              <a:rPr lang="en-US" sz="2000" b="1" dirty="0">
                <a:cs typeface="Arial"/>
              </a:rPr>
              <a:t> Title</a:t>
            </a:r>
            <a:endParaRPr sz="2000" dirty="0">
              <a:cs typeface="Arial"/>
            </a:endParaRPr>
          </a:p>
        </p:txBody>
      </p:sp>
      <p:pic>
        <p:nvPicPr>
          <p:cNvPr id="21" name="Picture 20" descr="Icon&#10;&#10;Description automatically generated">
            <a:extLst>
              <a:ext uri="{FF2B5EF4-FFF2-40B4-BE49-F238E27FC236}">
                <a16:creationId xmlns:a16="http://schemas.microsoft.com/office/drawing/2014/main" id="{329305A7-1D5D-E399-86F2-9FE05BC164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30324" y="8705870"/>
            <a:ext cx="1027178" cy="612649"/>
          </a:xfrm>
          <a:prstGeom prst="rect">
            <a:avLst/>
          </a:prstGeom>
        </p:spPr>
      </p:pic>
    </p:spTree>
    <p:custDataLst>
      <p:tags r:id="rId1"/>
    </p:custDataLst>
    <p:extLst>
      <p:ext uri="{BB962C8B-B14F-4D97-AF65-F5344CB8AC3E}">
        <p14:creationId xmlns:p14="http://schemas.microsoft.com/office/powerpoint/2010/main" val="332794591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12E46-3231-F347-A9FF-AD9FE8880E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88AD0-09AA-3C06-1E7E-0B15ED6456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46CBB-E359-5195-97DD-4D734B73FFA0}"/>
              </a:ext>
            </a:extLst>
          </p:cNvPr>
          <p:cNvSpPr>
            <a:spLocks noGrp="1"/>
          </p:cNvSpPr>
          <p:nvPr>
            <p:ph type="dt" sz="half" idx="10"/>
          </p:nvPr>
        </p:nvSpPr>
        <p:spPr>
          <a:xfrm>
            <a:off x="1257300" y="9534525"/>
            <a:ext cx="4114800" cy="547688"/>
          </a:xfrm>
          <a:prstGeom prst="rect">
            <a:avLst/>
          </a:prstGeom>
        </p:spPr>
        <p:txBody>
          <a:bodyPr/>
          <a:lstStyle/>
          <a:p>
            <a:fld id="{106EFCF0-F0FC-44A7-BDFE-932C6E666224}" type="datetime1">
              <a:rPr lang="en-US" smtClean="0"/>
              <a:t>1/16/2025</a:t>
            </a:fld>
            <a:endParaRPr lang="en-US"/>
          </a:p>
        </p:txBody>
      </p:sp>
      <p:sp>
        <p:nvSpPr>
          <p:cNvPr id="5" name="Footer Placeholder 4">
            <a:extLst>
              <a:ext uri="{FF2B5EF4-FFF2-40B4-BE49-F238E27FC236}">
                <a16:creationId xmlns:a16="http://schemas.microsoft.com/office/drawing/2014/main" id="{9190169B-81E1-BDFA-02BF-32BFDD7DE20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51F26-497F-5903-472E-BB1F9A211E11}"/>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2036181131"/>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B4000-4FC5-50BA-9972-E2FCC5588B5C}"/>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D4039A-A61A-639C-E43C-D8F7BE649751}"/>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59250-0E88-F3FA-B81A-2EF509E98E9F}"/>
              </a:ext>
            </a:extLst>
          </p:cNvPr>
          <p:cNvSpPr>
            <a:spLocks noGrp="1"/>
          </p:cNvSpPr>
          <p:nvPr>
            <p:ph type="dt" sz="half" idx="10"/>
          </p:nvPr>
        </p:nvSpPr>
        <p:spPr>
          <a:xfrm>
            <a:off x="1257300" y="9534525"/>
            <a:ext cx="4114800" cy="547688"/>
          </a:xfrm>
          <a:prstGeom prst="rect">
            <a:avLst/>
          </a:prstGeom>
        </p:spPr>
        <p:txBody>
          <a:bodyPr/>
          <a:lstStyle/>
          <a:p>
            <a:fld id="{CF9A9B6B-0F71-4826-8822-3C344130E5D1}" type="datetime1">
              <a:rPr lang="en-US" smtClean="0"/>
              <a:t>1/16/2025</a:t>
            </a:fld>
            <a:endParaRPr lang="en-US"/>
          </a:p>
        </p:txBody>
      </p:sp>
      <p:sp>
        <p:nvSpPr>
          <p:cNvPr id="5" name="Footer Placeholder 4">
            <a:extLst>
              <a:ext uri="{FF2B5EF4-FFF2-40B4-BE49-F238E27FC236}">
                <a16:creationId xmlns:a16="http://schemas.microsoft.com/office/drawing/2014/main" id="{F2A10E25-F05B-42B5-0277-B8372B9BA863}"/>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619204-296B-0D2D-2854-C9EC47B9E562}"/>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470889071"/>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6544-024A-6533-2E64-CF03D46511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9866490"/>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8914-63D0-A180-2429-329AE999292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6C0451-1B24-66DD-36E5-4D66D8EC9A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9848D34-7757-FDD6-E7CF-5118123DFA9E}"/>
              </a:ext>
            </a:extLst>
          </p:cNvPr>
          <p:cNvSpPr>
            <a:spLocks noGrp="1"/>
          </p:cNvSpPr>
          <p:nvPr>
            <p:ph type="dt" sz="half" idx="10"/>
          </p:nvPr>
        </p:nvSpPr>
        <p:spPr/>
        <p:txBody>
          <a:bodyPr/>
          <a:lstStyle/>
          <a:p>
            <a:fld id="{F18B5034-05FB-4DA1-B540-A18FB6A7752D}" type="datetime1">
              <a:rPr lang="en-US" smtClean="0"/>
              <a:t>1/16/2025</a:t>
            </a:fld>
            <a:endParaRPr lang="en-US"/>
          </a:p>
        </p:txBody>
      </p:sp>
      <p:sp>
        <p:nvSpPr>
          <p:cNvPr id="5" name="Footer Placeholder 4">
            <a:extLst>
              <a:ext uri="{FF2B5EF4-FFF2-40B4-BE49-F238E27FC236}">
                <a16:creationId xmlns:a16="http://schemas.microsoft.com/office/drawing/2014/main" id="{FC9ABEDB-7FDE-051F-02BE-16BA0B315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F75A3-8531-8033-7825-CA2DE2E03188}"/>
              </a:ext>
            </a:extLst>
          </p:cNvPr>
          <p:cNvSpPr>
            <a:spLocks noGrp="1"/>
          </p:cNvSpPr>
          <p:nvPr>
            <p:ph type="sldNum" sz="quarter" idx="12"/>
          </p:nvPr>
        </p:nvSpPr>
        <p:spPr/>
        <p:txBody>
          <a:bodyPr/>
          <a:lstStyle/>
          <a:p>
            <a:fld id="{349094EE-F3E8-4FFF-9AFD-A26704F807CF}" type="slidenum">
              <a:rPr lang="en-US" smtClean="0"/>
              <a:t>‹#›</a:t>
            </a:fld>
            <a:endParaRPr lang="en-US"/>
          </a:p>
        </p:txBody>
      </p:sp>
    </p:spTree>
    <p:extLst>
      <p:ext uri="{BB962C8B-B14F-4D97-AF65-F5344CB8AC3E}">
        <p14:creationId xmlns:p14="http://schemas.microsoft.com/office/powerpoint/2010/main" val="1197219275"/>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6D7C-355A-7975-526E-71FE4EF4B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AD946-09A4-5676-7EB1-FCBE12D345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EA3D1-E7D3-0928-74FC-F716F9E3BAE3}"/>
              </a:ext>
            </a:extLst>
          </p:cNvPr>
          <p:cNvSpPr>
            <a:spLocks noGrp="1"/>
          </p:cNvSpPr>
          <p:nvPr>
            <p:ph type="dt" sz="half" idx="10"/>
          </p:nvPr>
        </p:nvSpPr>
        <p:spPr/>
        <p:txBody>
          <a:bodyPr/>
          <a:lstStyle/>
          <a:p>
            <a:fld id="{0B373A8D-C3C5-4308-AD4E-237D8DC22060}" type="datetime1">
              <a:rPr lang="en-US" smtClean="0"/>
              <a:t>1/16/2025</a:t>
            </a:fld>
            <a:endParaRPr lang="en-US"/>
          </a:p>
        </p:txBody>
      </p:sp>
      <p:sp>
        <p:nvSpPr>
          <p:cNvPr id="5" name="Footer Placeholder 4">
            <a:extLst>
              <a:ext uri="{FF2B5EF4-FFF2-40B4-BE49-F238E27FC236}">
                <a16:creationId xmlns:a16="http://schemas.microsoft.com/office/drawing/2014/main" id="{BA8F4586-5771-D35D-AB4B-B8E23934F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FF289-5498-E843-39C9-C3048899FBC2}"/>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2602971788"/>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16CB-8FB2-77C8-13A4-F093A083F03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92554A2-2F26-F202-01C2-A3B331731FD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773D-D9C2-7BE0-D8A9-82E6D971860A}"/>
              </a:ext>
            </a:extLst>
          </p:cNvPr>
          <p:cNvSpPr>
            <a:spLocks noGrp="1"/>
          </p:cNvSpPr>
          <p:nvPr>
            <p:ph type="dt" sz="half" idx="10"/>
          </p:nvPr>
        </p:nvSpPr>
        <p:spPr/>
        <p:txBody>
          <a:bodyPr/>
          <a:lstStyle/>
          <a:p>
            <a:fld id="{7BBEABAC-92B0-4C22-AB3E-7354C9CAC505}" type="datetime1">
              <a:rPr lang="en-US" smtClean="0"/>
              <a:t>1/16/2025</a:t>
            </a:fld>
            <a:endParaRPr lang="en-US"/>
          </a:p>
        </p:txBody>
      </p:sp>
      <p:sp>
        <p:nvSpPr>
          <p:cNvPr id="5" name="Footer Placeholder 4">
            <a:extLst>
              <a:ext uri="{FF2B5EF4-FFF2-40B4-BE49-F238E27FC236}">
                <a16:creationId xmlns:a16="http://schemas.microsoft.com/office/drawing/2014/main" id="{21F15CB1-A45D-2634-D28E-371B3EDA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39B12-692F-F430-66D7-D5872E239C4F}"/>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587019464"/>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186-8564-4955-394D-CC7C47338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E2F51-2793-9B3B-B5A5-E1334EF3753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B2729-15DD-97BE-EB29-6DC94D43758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7A5D9-A3C5-DFB2-6C93-DFB89C9ECFDF}"/>
              </a:ext>
            </a:extLst>
          </p:cNvPr>
          <p:cNvSpPr>
            <a:spLocks noGrp="1"/>
          </p:cNvSpPr>
          <p:nvPr>
            <p:ph type="dt" sz="half" idx="10"/>
          </p:nvPr>
        </p:nvSpPr>
        <p:spPr/>
        <p:txBody>
          <a:bodyPr/>
          <a:lstStyle/>
          <a:p>
            <a:fld id="{9FCF38DC-5792-4E52-A37A-7E7094B55C2A}" type="datetime1">
              <a:rPr lang="en-US" smtClean="0"/>
              <a:t>1/16/2025</a:t>
            </a:fld>
            <a:endParaRPr lang="en-US"/>
          </a:p>
        </p:txBody>
      </p:sp>
      <p:sp>
        <p:nvSpPr>
          <p:cNvPr id="6" name="Footer Placeholder 5">
            <a:extLst>
              <a:ext uri="{FF2B5EF4-FFF2-40B4-BE49-F238E27FC236}">
                <a16:creationId xmlns:a16="http://schemas.microsoft.com/office/drawing/2014/main" id="{071D809E-9454-8815-6440-51F19E885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36FB1-C736-B71A-051F-7FA42DF7492E}"/>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494875727"/>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7826-D2D1-C2F3-5BA6-95F5B5D9624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AC9B6A-E08B-ED00-F86E-7285AA47D15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0386CCF-E0A8-CADE-F86D-5D5998316D6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87528-A92E-D855-ECDE-D86B84BE0A5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B8F5251-040F-E2D0-4583-D24B4C419FC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8F824-992F-5BE4-1544-29B160F93230}"/>
              </a:ext>
            </a:extLst>
          </p:cNvPr>
          <p:cNvSpPr>
            <a:spLocks noGrp="1"/>
          </p:cNvSpPr>
          <p:nvPr>
            <p:ph type="dt" sz="half" idx="10"/>
          </p:nvPr>
        </p:nvSpPr>
        <p:spPr/>
        <p:txBody>
          <a:bodyPr/>
          <a:lstStyle/>
          <a:p>
            <a:fld id="{4EE0BE1C-48B3-4C34-B1D1-FB39C84451E3}" type="datetime1">
              <a:rPr lang="en-US" smtClean="0"/>
              <a:t>1/16/2025</a:t>
            </a:fld>
            <a:endParaRPr lang="en-US"/>
          </a:p>
        </p:txBody>
      </p:sp>
      <p:sp>
        <p:nvSpPr>
          <p:cNvPr id="8" name="Footer Placeholder 7">
            <a:extLst>
              <a:ext uri="{FF2B5EF4-FFF2-40B4-BE49-F238E27FC236}">
                <a16:creationId xmlns:a16="http://schemas.microsoft.com/office/drawing/2014/main" id="{FF18E8C9-F99D-E126-2F97-A048A06C93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ED36A-E1FE-9352-CEB3-789B4D21A8B4}"/>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587416749"/>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24F6-0E38-352B-B1F9-6DB8718793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375EB-B081-D028-370B-950451419137}"/>
              </a:ext>
            </a:extLst>
          </p:cNvPr>
          <p:cNvSpPr>
            <a:spLocks noGrp="1"/>
          </p:cNvSpPr>
          <p:nvPr>
            <p:ph type="dt" sz="half" idx="10"/>
          </p:nvPr>
        </p:nvSpPr>
        <p:spPr/>
        <p:txBody>
          <a:bodyPr/>
          <a:lstStyle/>
          <a:p>
            <a:fld id="{C17EE1CF-9D52-484D-A4F2-5E3124FE8766}" type="datetime1">
              <a:rPr lang="en-US" smtClean="0"/>
              <a:t>1/16/2025</a:t>
            </a:fld>
            <a:endParaRPr lang="en-US"/>
          </a:p>
        </p:txBody>
      </p:sp>
      <p:sp>
        <p:nvSpPr>
          <p:cNvPr id="4" name="Footer Placeholder 3">
            <a:extLst>
              <a:ext uri="{FF2B5EF4-FFF2-40B4-BE49-F238E27FC236}">
                <a16:creationId xmlns:a16="http://schemas.microsoft.com/office/drawing/2014/main" id="{7F18F286-297A-3B77-0888-65E20DB6A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E20BD-D40B-4437-05BE-7DDE14DD721C}"/>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1631861106"/>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5DDED-3009-6310-72D9-4228D0C46FC3}"/>
              </a:ext>
            </a:extLst>
          </p:cNvPr>
          <p:cNvSpPr>
            <a:spLocks noGrp="1"/>
          </p:cNvSpPr>
          <p:nvPr>
            <p:ph type="dt" sz="half" idx="10"/>
          </p:nvPr>
        </p:nvSpPr>
        <p:spPr/>
        <p:txBody>
          <a:bodyPr/>
          <a:lstStyle/>
          <a:p>
            <a:fld id="{048CF3FD-D0E2-4BC1-90D0-4DB4BC534B15}" type="datetime1">
              <a:rPr lang="en-US" smtClean="0"/>
              <a:t>1/16/2025</a:t>
            </a:fld>
            <a:endParaRPr lang="en-US"/>
          </a:p>
        </p:txBody>
      </p:sp>
      <p:sp>
        <p:nvSpPr>
          <p:cNvPr id="3" name="Footer Placeholder 2">
            <a:extLst>
              <a:ext uri="{FF2B5EF4-FFF2-40B4-BE49-F238E27FC236}">
                <a16:creationId xmlns:a16="http://schemas.microsoft.com/office/drawing/2014/main" id="{CEBB0E23-0780-020B-CD7E-A58A7EF3DF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A3AD7E-D5FA-233C-E960-00F932BB381E}"/>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415016358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68E9-0CC0-12A3-5527-849011764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98C69-B1CC-1F5F-63F3-9086BBB7D5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4094A-2E3F-FD07-FA8F-48525A39DEFC}"/>
              </a:ext>
            </a:extLst>
          </p:cNvPr>
          <p:cNvSpPr>
            <a:spLocks noGrp="1"/>
          </p:cNvSpPr>
          <p:nvPr>
            <p:ph type="dt" sz="half" idx="10"/>
          </p:nvPr>
        </p:nvSpPr>
        <p:spPr>
          <a:xfrm>
            <a:off x="1257300" y="9534525"/>
            <a:ext cx="4114800" cy="547688"/>
          </a:xfrm>
          <a:prstGeom prst="rect">
            <a:avLst/>
          </a:prstGeom>
        </p:spPr>
        <p:txBody>
          <a:bodyPr/>
          <a:lstStyle/>
          <a:p>
            <a:fld id="{C246EA79-FD02-4FEC-B987-141C73AAF3E8}" type="datetime1">
              <a:rPr lang="en-US" smtClean="0"/>
              <a:t>1/16/2025</a:t>
            </a:fld>
            <a:endParaRPr lang="en-US"/>
          </a:p>
        </p:txBody>
      </p:sp>
      <p:sp>
        <p:nvSpPr>
          <p:cNvPr id="5" name="Footer Placeholder 4">
            <a:extLst>
              <a:ext uri="{FF2B5EF4-FFF2-40B4-BE49-F238E27FC236}">
                <a16:creationId xmlns:a16="http://schemas.microsoft.com/office/drawing/2014/main" id="{59F317A5-C36D-A226-D839-492356D6C114}"/>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159464-24EF-2EDE-E6F6-37E7BAD0C86A}"/>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custDataLst>
      <p:tags r:id="rId1"/>
    </p:custDataLst>
    <p:extLst>
      <p:ext uri="{BB962C8B-B14F-4D97-AF65-F5344CB8AC3E}">
        <p14:creationId xmlns:p14="http://schemas.microsoft.com/office/powerpoint/2010/main" val="4211565393"/>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F592-10C3-7A05-B2B4-3F379A81C23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11E300A-EBAE-623C-6A10-3C5A94C40EB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EB351-A3AA-79AA-C082-68A01D4BDC4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B6B56C-CE90-57F2-23E2-D72DF7E064E5}"/>
              </a:ext>
            </a:extLst>
          </p:cNvPr>
          <p:cNvSpPr>
            <a:spLocks noGrp="1"/>
          </p:cNvSpPr>
          <p:nvPr>
            <p:ph type="dt" sz="half" idx="10"/>
          </p:nvPr>
        </p:nvSpPr>
        <p:spPr/>
        <p:txBody>
          <a:bodyPr/>
          <a:lstStyle/>
          <a:p>
            <a:fld id="{00115F04-7DFC-4E9C-B23B-27886B3B5F94}" type="datetime1">
              <a:rPr lang="en-US" smtClean="0"/>
              <a:t>1/16/2025</a:t>
            </a:fld>
            <a:endParaRPr lang="en-US"/>
          </a:p>
        </p:txBody>
      </p:sp>
      <p:sp>
        <p:nvSpPr>
          <p:cNvPr id="6" name="Footer Placeholder 5">
            <a:extLst>
              <a:ext uri="{FF2B5EF4-FFF2-40B4-BE49-F238E27FC236}">
                <a16:creationId xmlns:a16="http://schemas.microsoft.com/office/drawing/2014/main" id="{7AE7F333-5C6C-08B4-31CC-F2E8846E83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174AC-B4DD-65A1-75E4-50AA715C4783}"/>
              </a:ext>
            </a:extLst>
          </p:cNvPr>
          <p:cNvSpPr>
            <a:spLocks noGrp="1"/>
          </p:cNvSpPr>
          <p:nvPr>
            <p:ph type="sldNum" sz="quarter" idx="12"/>
          </p:nvPr>
        </p:nvSpPr>
        <p:spPr/>
        <p:txBody>
          <a:bodyPr/>
          <a:lstStyle/>
          <a:p>
            <a:fld id="{349094EE-F3E8-4FFF-9AFD-A26704F807CF}" type="slidenum">
              <a:rPr lang="en-US" smtClean="0"/>
              <a:t>‹#›</a:t>
            </a:fld>
            <a:endParaRPr lang="en-US"/>
          </a:p>
        </p:txBody>
      </p:sp>
    </p:spTree>
    <p:extLst>
      <p:ext uri="{BB962C8B-B14F-4D97-AF65-F5344CB8AC3E}">
        <p14:creationId xmlns:p14="http://schemas.microsoft.com/office/powerpoint/2010/main" val="3880039144"/>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DB63-CBFC-4745-1700-05E03E1AC2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502CE1A-F544-3D44-C17B-D8F1207A47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E3629A7-0030-831A-41AA-D96088BFC92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DB2D71E-42F4-C3AF-F78C-B39FD8D870CD}"/>
              </a:ext>
            </a:extLst>
          </p:cNvPr>
          <p:cNvSpPr>
            <a:spLocks noGrp="1"/>
          </p:cNvSpPr>
          <p:nvPr>
            <p:ph type="dt" sz="half" idx="10"/>
          </p:nvPr>
        </p:nvSpPr>
        <p:spPr/>
        <p:txBody>
          <a:bodyPr/>
          <a:lstStyle/>
          <a:p>
            <a:fld id="{E9E95752-3CCA-4E3D-8412-EF4913F2EA30}" type="datetime1">
              <a:rPr lang="en-US" smtClean="0"/>
              <a:t>1/16/2025</a:t>
            </a:fld>
            <a:endParaRPr lang="en-US"/>
          </a:p>
        </p:txBody>
      </p:sp>
      <p:sp>
        <p:nvSpPr>
          <p:cNvPr id="6" name="Footer Placeholder 5">
            <a:extLst>
              <a:ext uri="{FF2B5EF4-FFF2-40B4-BE49-F238E27FC236}">
                <a16:creationId xmlns:a16="http://schemas.microsoft.com/office/drawing/2014/main" id="{078943D8-777D-5BC7-F771-B67BF15F0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D0A9A-3E60-DCA1-21F1-D9477CE750EA}"/>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205966504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B7A0-BBF0-CD56-A243-117542429C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AEBED-54D1-5DB8-7628-D82677BCF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CC143-2639-A518-88C8-49F02BB43C45}"/>
              </a:ext>
            </a:extLst>
          </p:cNvPr>
          <p:cNvSpPr>
            <a:spLocks noGrp="1"/>
          </p:cNvSpPr>
          <p:nvPr>
            <p:ph type="dt" sz="half" idx="10"/>
          </p:nvPr>
        </p:nvSpPr>
        <p:spPr/>
        <p:txBody>
          <a:bodyPr/>
          <a:lstStyle/>
          <a:p>
            <a:fld id="{F61E73B4-31B3-496E-9412-DF8067E7888C}" type="datetime1">
              <a:rPr lang="en-US" smtClean="0"/>
              <a:t>1/16/2025</a:t>
            </a:fld>
            <a:endParaRPr lang="en-US"/>
          </a:p>
        </p:txBody>
      </p:sp>
      <p:sp>
        <p:nvSpPr>
          <p:cNvPr id="5" name="Footer Placeholder 4">
            <a:extLst>
              <a:ext uri="{FF2B5EF4-FFF2-40B4-BE49-F238E27FC236}">
                <a16:creationId xmlns:a16="http://schemas.microsoft.com/office/drawing/2014/main" id="{F9C0A8A0-556E-798E-A28A-8FEAF22E7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E3A2D-62ED-D5E1-DA25-8C89CA3122D6}"/>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1903182984"/>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1289C-6978-4B4C-7ADD-4187270823F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02AE77-AAE7-B47D-A206-F292738A0C7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634D1-06D7-6DBC-B108-31B029CFFA9A}"/>
              </a:ext>
            </a:extLst>
          </p:cNvPr>
          <p:cNvSpPr>
            <a:spLocks noGrp="1"/>
          </p:cNvSpPr>
          <p:nvPr>
            <p:ph type="dt" sz="half" idx="10"/>
          </p:nvPr>
        </p:nvSpPr>
        <p:spPr/>
        <p:txBody>
          <a:bodyPr/>
          <a:lstStyle/>
          <a:p>
            <a:fld id="{63E279CF-89D7-47C7-9C70-558F40146FA9}" type="datetime1">
              <a:rPr lang="en-US" smtClean="0"/>
              <a:t>1/16/2025</a:t>
            </a:fld>
            <a:endParaRPr lang="en-US"/>
          </a:p>
        </p:txBody>
      </p:sp>
      <p:sp>
        <p:nvSpPr>
          <p:cNvPr id="5" name="Footer Placeholder 4">
            <a:extLst>
              <a:ext uri="{FF2B5EF4-FFF2-40B4-BE49-F238E27FC236}">
                <a16:creationId xmlns:a16="http://schemas.microsoft.com/office/drawing/2014/main" id="{3B3FFA2F-9344-1089-AF39-3878A5AE4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3A130-F555-76DF-59FB-70145F4A262A}"/>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4006668630"/>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98914-63D0-A180-2429-329AE999292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6C0451-1B24-66DD-36E5-4D66D8EC9A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9848D34-7757-FDD6-E7CF-5118123DFA9E}"/>
              </a:ext>
            </a:extLst>
          </p:cNvPr>
          <p:cNvSpPr>
            <a:spLocks noGrp="1"/>
          </p:cNvSpPr>
          <p:nvPr>
            <p:ph type="dt" sz="half" idx="10"/>
          </p:nvPr>
        </p:nvSpPr>
        <p:spPr/>
        <p:txBody>
          <a:bodyPr/>
          <a:lstStyle/>
          <a:p>
            <a:fld id="{60FFBB08-CA68-4EC8-BE96-5EA55937BE2A}" type="datetime1">
              <a:rPr lang="en-US" smtClean="0"/>
              <a:t>1/16/2025</a:t>
            </a:fld>
            <a:endParaRPr lang="en-US"/>
          </a:p>
        </p:txBody>
      </p:sp>
      <p:sp>
        <p:nvSpPr>
          <p:cNvPr id="5" name="Footer Placeholder 4">
            <a:extLst>
              <a:ext uri="{FF2B5EF4-FFF2-40B4-BE49-F238E27FC236}">
                <a16:creationId xmlns:a16="http://schemas.microsoft.com/office/drawing/2014/main" id="{FC9ABEDB-7FDE-051F-02BE-16BA0B315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F75A3-8531-8033-7825-CA2DE2E03188}"/>
              </a:ext>
            </a:extLst>
          </p:cNvPr>
          <p:cNvSpPr>
            <a:spLocks noGrp="1"/>
          </p:cNvSpPr>
          <p:nvPr>
            <p:ph type="sldNum" sz="quarter" idx="12"/>
          </p:nvPr>
        </p:nvSpPr>
        <p:spPr/>
        <p:txBody>
          <a:bodyPr/>
          <a:lstStyle/>
          <a:p>
            <a:fld id="{349094EE-F3E8-4FFF-9AFD-A26704F807CF}" type="slidenum">
              <a:rPr lang="en-US" smtClean="0"/>
              <a:t>‹#›</a:t>
            </a:fld>
            <a:endParaRPr lang="en-US"/>
          </a:p>
        </p:txBody>
      </p:sp>
    </p:spTree>
    <p:extLst>
      <p:ext uri="{BB962C8B-B14F-4D97-AF65-F5344CB8AC3E}">
        <p14:creationId xmlns:p14="http://schemas.microsoft.com/office/powerpoint/2010/main" val="4283373395"/>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6D7C-355A-7975-526E-71FE4EF4B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AD946-09A4-5676-7EB1-FCBE12D345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EA3D1-E7D3-0928-74FC-F716F9E3BAE3}"/>
              </a:ext>
            </a:extLst>
          </p:cNvPr>
          <p:cNvSpPr>
            <a:spLocks noGrp="1"/>
          </p:cNvSpPr>
          <p:nvPr>
            <p:ph type="dt" sz="half" idx="10"/>
          </p:nvPr>
        </p:nvSpPr>
        <p:spPr/>
        <p:txBody>
          <a:bodyPr/>
          <a:lstStyle/>
          <a:p>
            <a:fld id="{70F86476-E990-4776-8B0F-F9030CFCAEF3}" type="datetime1">
              <a:rPr lang="en-US" smtClean="0"/>
              <a:t>1/16/2025</a:t>
            </a:fld>
            <a:endParaRPr lang="en-US"/>
          </a:p>
        </p:txBody>
      </p:sp>
      <p:sp>
        <p:nvSpPr>
          <p:cNvPr id="5" name="Footer Placeholder 4">
            <a:extLst>
              <a:ext uri="{FF2B5EF4-FFF2-40B4-BE49-F238E27FC236}">
                <a16:creationId xmlns:a16="http://schemas.microsoft.com/office/drawing/2014/main" id="{BA8F4586-5771-D35D-AB4B-B8E23934F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FF289-5498-E843-39C9-C3048899FBC2}"/>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1525092575"/>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16CB-8FB2-77C8-13A4-F093A083F03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92554A2-2F26-F202-01C2-A3B331731FD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773D-D9C2-7BE0-D8A9-82E6D971860A}"/>
              </a:ext>
            </a:extLst>
          </p:cNvPr>
          <p:cNvSpPr>
            <a:spLocks noGrp="1"/>
          </p:cNvSpPr>
          <p:nvPr>
            <p:ph type="dt" sz="half" idx="10"/>
          </p:nvPr>
        </p:nvSpPr>
        <p:spPr/>
        <p:txBody>
          <a:bodyPr/>
          <a:lstStyle/>
          <a:p>
            <a:fld id="{C4906E48-56D1-498D-B136-86B3CFA716BB}" type="datetime1">
              <a:rPr lang="en-US" smtClean="0"/>
              <a:t>1/16/2025</a:t>
            </a:fld>
            <a:endParaRPr lang="en-US"/>
          </a:p>
        </p:txBody>
      </p:sp>
      <p:sp>
        <p:nvSpPr>
          <p:cNvPr id="5" name="Footer Placeholder 4">
            <a:extLst>
              <a:ext uri="{FF2B5EF4-FFF2-40B4-BE49-F238E27FC236}">
                <a16:creationId xmlns:a16="http://schemas.microsoft.com/office/drawing/2014/main" id="{21F15CB1-A45D-2634-D28E-371B3EDA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39B12-692F-F430-66D7-D5872E239C4F}"/>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16134507"/>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186-8564-4955-394D-CC7C47338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E2F51-2793-9B3B-B5A5-E1334EF3753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B2729-15DD-97BE-EB29-6DC94D43758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7A5D9-A3C5-DFB2-6C93-DFB89C9ECFDF}"/>
              </a:ext>
            </a:extLst>
          </p:cNvPr>
          <p:cNvSpPr>
            <a:spLocks noGrp="1"/>
          </p:cNvSpPr>
          <p:nvPr>
            <p:ph type="dt" sz="half" idx="10"/>
          </p:nvPr>
        </p:nvSpPr>
        <p:spPr/>
        <p:txBody>
          <a:bodyPr/>
          <a:lstStyle/>
          <a:p>
            <a:fld id="{F10DBDD8-7ED3-40E1-8BAC-D0453A3B8B60}" type="datetime1">
              <a:rPr lang="en-US" smtClean="0"/>
              <a:t>1/16/2025</a:t>
            </a:fld>
            <a:endParaRPr lang="en-US"/>
          </a:p>
        </p:txBody>
      </p:sp>
      <p:sp>
        <p:nvSpPr>
          <p:cNvPr id="6" name="Footer Placeholder 5">
            <a:extLst>
              <a:ext uri="{FF2B5EF4-FFF2-40B4-BE49-F238E27FC236}">
                <a16:creationId xmlns:a16="http://schemas.microsoft.com/office/drawing/2014/main" id="{071D809E-9454-8815-6440-51F19E885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36FB1-C736-B71A-051F-7FA42DF7492E}"/>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3098940855"/>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7826-D2D1-C2F3-5BA6-95F5B5D9624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AC9B6A-E08B-ED00-F86E-7285AA47D15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0386CCF-E0A8-CADE-F86D-5D5998316D6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87528-A92E-D855-ECDE-D86B84BE0A5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B8F5251-040F-E2D0-4583-D24B4C419FC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8F824-992F-5BE4-1544-29B160F93230}"/>
              </a:ext>
            </a:extLst>
          </p:cNvPr>
          <p:cNvSpPr>
            <a:spLocks noGrp="1"/>
          </p:cNvSpPr>
          <p:nvPr>
            <p:ph type="dt" sz="half" idx="10"/>
          </p:nvPr>
        </p:nvSpPr>
        <p:spPr/>
        <p:txBody>
          <a:bodyPr/>
          <a:lstStyle/>
          <a:p>
            <a:fld id="{5F597FE9-BEB0-4F79-9629-C4FD8F4F578C}" type="datetime1">
              <a:rPr lang="en-US" smtClean="0"/>
              <a:t>1/16/2025</a:t>
            </a:fld>
            <a:endParaRPr lang="en-US"/>
          </a:p>
        </p:txBody>
      </p:sp>
      <p:sp>
        <p:nvSpPr>
          <p:cNvPr id="8" name="Footer Placeholder 7">
            <a:extLst>
              <a:ext uri="{FF2B5EF4-FFF2-40B4-BE49-F238E27FC236}">
                <a16:creationId xmlns:a16="http://schemas.microsoft.com/office/drawing/2014/main" id="{FF18E8C9-F99D-E126-2F97-A048A06C93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ED36A-E1FE-9352-CEB3-789B4D21A8B4}"/>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4202804904"/>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24F6-0E38-352B-B1F9-6DB8718793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375EB-B081-D028-370B-950451419137}"/>
              </a:ext>
            </a:extLst>
          </p:cNvPr>
          <p:cNvSpPr>
            <a:spLocks noGrp="1"/>
          </p:cNvSpPr>
          <p:nvPr>
            <p:ph type="dt" sz="half" idx="10"/>
          </p:nvPr>
        </p:nvSpPr>
        <p:spPr/>
        <p:txBody>
          <a:bodyPr/>
          <a:lstStyle/>
          <a:p>
            <a:fld id="{15EFA5D4-EBCC-4734-A9F3-BD7818D7FEF8}" type="datetime1">
              <a:rPr lang="en-US" smtClean="0"/>
              <a:t>1/16/2025</a:t>
            </a:fld>
            <a:endParaRPr lang="en-US"/>
          </a:p>
        </p:txBody>
      </p:sp>
      <p:sp>
        <p:nvSpPr>
          <p:cNvPr id="4" name="Footer Placeholder 3">
            <a:extLst>
              <a:ext uri="{FF2B5EF4-FFF2-40B4-BE49-F238E27FC236}">
                <a16:creationId xmlns:a16="http://schemas.microsoft.com/office/drawing/2014/main" id="{7F18F286-297A-3B77-0888-65E20DB6A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E20BD-D40B-4437-05BE-7DDE14DD721C}"/>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174418634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7DE3-89E7-0FC7-4652-68BB9C234741}"/>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C874B4-BABD-B340-B32C-F900607B28F1}"/>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68456-34EB-3068-E891-315C0ACFEF6E}"/>
              </a:ext>
            </a:extLst>
          </p:cNvPr>
          <p:cNvSpPr>
            <a:spLocks noGrp="1"/>
          </p:cNvSpPr>
          <p:nvPr>
            <p:ph type="dt" sz="half" idx="10"/>
          </p:nvPr>
        </p:nvSpPr>
        <p:spPr>
          <a:xfrm>
            <a:off x="1257300" y="9534525"/>
            <a:ext cx="4114800" cy="547688"/>
          </a:xfrm>
          <a:prstGeom prst="rect">
            <a:avLst/>
          </a:prstGeom>
        </p:spPr>
        <p:txBody>
          <a:bodyPr/>
          <a:lstStyle/>
          <a:p>
            <a:fld id="{4D96E0CC-61E3-469E-B747-87A30824C114}" type="datetime1">
              <a:rPr lang="en-US" smtClean="0"/>
              <a:t>1/16/2025</a:t>
            </a:fld>
            <a:endParaRPr lang="en-US"/>
          </a:p>
        </p:txBody>
      </p:sp>
      <p:sp>
        <p:nvSpPr>
          <p:cNvPr id="5" name="Footer Placeholder 4">
            <a:extLst>
              <a:ext uri="{FF2B5EF4-FFF2-40B4-BE49-F238E27FC236}">
                <a16:creationId xmlns:a16="http://schemas.microsoft.com/office/drawing/2014/main" id="{D6FB4AC4-9316-E279-2032-B7316B345AF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086436-7668-85D8-029F-DA3D393CBEED}"/>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custDataLst>
      <p:tags r:id="rId1"/>
    </p:custDataLst>
    <p:extLst>
      <p:ext uri="{BB962C8B-B14F-4D97-AF65-F5344CB8AC3E}">
        <p14:creationId xmlns:p14="http://schemas.microsoft.com/office/powerpoint/2010/main" val="2221486388"/>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5DDED-3009-6310-72D9-4228D0C46FC3}"/>
              </a:ext>
            </a:extLst>
          </p:cNvPr>
          <p:cNvSpPr>
            <a:spLocks noGrp="1"/>
          </p:cNvSpPr>
          <p:nvPr>
            <p:ph type="dt" sz="half" idx="10"/>
          </p:nvPr>
        </p:nvSpPr>
        <p:spPr/>
        <p:txBody>
          <a:bodyPr/>
          <a:lstStyle/>
          <a:p>
            <a:fld id="{C067231E-1C97-4387-A1FD-76BA699EF7C7}" type="datetime1">
              <a:rPr lang="en-US" smtClean="0"/>
              <a:t>1/16/2025</a:t>
            </a:fld>
            <a:endParaRPr lang="en-US"/>
          </a:p>
        </p:txBody>
      </p:sp>
      <p:sp>
        <p:nvSpPr>
          <p:cNvPr id="3" name="Footer Placeholder 2">
            <a:extLst>
              <a:ext uri="{FF2B5EF4-FFF2-40B4-BE49-F238E27FC236}">
                <a16:creationId xmlns:a16="http://schemas.microsoft.com/office/drawing/2014/main" id="{CEBB0E23-0780-020B-CD7E-A58A7EF3DF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A3AD7E-D5FA-233C-E960-00F932BB381E}"/>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316670543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F592-10C3-7A05-B2B4-3F379A81C23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11E300A-EBAE-623C-6A10-3C5A94C40EB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EB351-A3AA-79AA-C082-68A01D4BDC4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B6B56C-CE90-57F2-23E2-D72DF7E064E5}"/>
              </a:ext>
            </a:extLst>
          </p:cNvPr>
          <p:cNvSpPr>
            <a:spLocks noGrp="1"/>
          </p:cNvSpPr>
          <p:nvPr>
            <p:ph type="dt" sz="half" idx="10"/>
          </p:nvPr>
        </p:nvSpPr>
        <p:spPr/>
        <p:txBody>
          <a:bodyPr/>
          <a:lstStyle/>
          <a:p>
            <a:fld id="{42A8F3DA-AD74-4CB8-9CE2-02E27237F6EE}" type="datetime1">
              <a:rPr lang="en-US" smtClean="0"/>
              <a:t>1/16/2025</a:t>
            </a:fld>
            <a:endParaRPr lang="en-US"/>
          </a:p>
        </p:txBody>
      </p:sp>
      <p:sp>
        <p:nvSpPr>
          <p:cNvPr id="6" name="Footer Placeholder 5">
            <a:extLst>
              <a:ext uri="{FF2B5EF4-FFF2-40B4-BE49-F238E27FC236}">
                <a16:creationId xmlns:a16="http://schemas.microsoft.com/office/drawing/2014/main" id="{7AE7F333-5C6C-08B4-31CC-F2E8846E83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174AC-B4DD-65A1-75E4-50AA715C4783}"/>
              </a:ext>
            </a:extLst>
          </p:cNvPr>
          <p:cNvSpPr>
            <a:spLocks noGrp="1"/>
          </p:cNvSpPr>
          <p:nvPr>
            <p:ph type="sldNum" sz="quarter" idx="12"/>
          </p:nvPr>
        </p:nvSpPr>
        <p:spPr/>
        <p:txBody>
          <a:bodyPr/>
          <a:lstStyle/>
          <a:p>
            <a:fld id="{349094EE-F3E8-4FFF-9AFD-A26704F807CF}" type="slidenum">
              <a:rPr lang="en-US" smtClean="0"/>
              <a:t>‹#›</a:t>
            </a:fld>
            <a:endParaRPr lang="en-US"/>
          </a:p>
        </p:txBody>
      </p:sp>
    </p:spTree>
    <p:extLst>
      <p:ext uri="{BB962C8B-B14F-4D97-AF65-F5344CB8AC3E}">
        <p14:creationId xmlns:p14="http://schemas.microsoft.com/office/powerpoint/2010/main" val="1259314871"/>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DB63-CBFC-4745-1700-05E03E1AC23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502CE1A-F544-3D44-C17B-D8F1207A47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E3629A7-0030-831A-41AA-D96088BFC92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DB2D71E-42F4-C3AF-F78C-B39FD8D870CD}"/>
              </a:ext>
            </a:extLst>
          </p:cNvPr>
          <p:cNvSpPr>
            <a:spLocks noGrp="1"/>
          </p:cNvSpPr>
          <p:nvPr>
            <p:ph type="dt" sz="half" idx="10"/>
          </p:nvPr>
        </p:nvSpPr>
        <p:spPr/>
        <p:txBody>
          <a:bodyPr/>
          <a:lstStyle/>
          <a:p>
            <a:fld id="{828C5B17-0086-4106-8C89-EC4D370C6051}" type="datetime1">
              <a:rPr lang="en-US" smtClean="0"/>
              <a:t>1/16/2025</a:t>
            </a:fld>
            <a:endParaRPr lang="en-US"/>
          </a:p>
        </p:txBody>
      </p:sp>
      <p:sp>
        <p:nvSpPr>
          <p:cNvPr id="6" name="Footer Placeholder 5">
            <a:extLst>
              <a:ext uri="{FF2B5EF4-FFF2-40B4-BE49-F238E27FC236}">
                <a16:creationId xmlns:a16="http://schemas.microsoft.com/office/drawing/2014/main" id="{078943D8-777D-5BC7-F771-B67BF15F0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D0A9A-3E60-DCA1-21F1-D9477CE750EA}"/>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753901598"/>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B7A0-BBF0-CD56-A243-117542429C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AEBED-54D1-5DB8-7628-D82677BCF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CC143-2639-A518-88C8-49F02BB43C45}"/>
              </a:ext>
            </a:extLst>
          </p:cNvPr>
          <p:cNvSpPr>
            <a:spLocks noGrp="1"/>
          </p:cNvSpPr>
          <p:nvPr>
            <p:ph type="dt" sz="half" idx="10"/>
          </p:nvPr>
        </p:nvSpPr>
        <p:spPr/>
        <p:txBody>
          <a:bodyPr/>
          <a:lstStyle/>
          <a:p>
            <a:fld id="{9EA8F45B-EC3E-4607-B389-4A104B2E7634}" type="datetime1">
              <a:rPr lang="en-US" smtClean="0"/>
              <a:t>1/16/2025</a:t>
            </a:fld>
            <a:endParaRPr lang="en-US"/>
          </a:p>
        </p:txBody>
      </p:sp>
      <p:sp>
        <p:nvSpPr>
          <p:cNvPr id="5" name="Footer Placeholder 4">
            <a:extLst>
              <a:ext uri="{FF2B5EF4-FFF2-40B4-BE49-F238E27FC236}">
                <a16:creationId xmlns:a16="http://schemas.microsoft.com/office/drawing/2014/main" id="{F9C0A8A0-556E-798E-A28A-8FEAF22E7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E3A2D-62ED-D5E1-DA25-8C89CA3122D6}"/>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413929269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1289C-6978-4B4C-7ADD-4187270823F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02AE77-AAE7-B47D-A206-F292738A0C7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634D1-06D7-6DBC-B108-31B029CFFA9A}"/>
              </a:ext>
            </a:extLst>
          </p:cNvPr>
          <p:cNvSpPr>
            <a:spLocks noGrp="1"/>
          </p:cNvSpPr>
          <p:nvPr>
            <p:ph type="dt" sz="half" idx="10"/>
          </p:nvPr>
        </p:nvSpPr>
        <p:spPr/>
        <p:txBody>
          <a:bodyPr/>
          <a:lstStyle/>
          <a:p>
            <a:fld id="{FF95F72A-5F7D-4F4A-B1BD-0C22C34026AD}" type="datetime1">
              <a:rPr lang="en-US" smtClean="0"/>
              <a:t>1/16/2025</a:t>
            </a:fld>
            <a:endParaRPr lang="en-US"/>
          </a:p>
        </p:txBody>
      </p:sp>
      <p:sp>
        <p:nvSpPr>
          <p:cNvPr id="5" name="Footer Placeholder 4">
            <a:extLst>
              <a:ext uri="{FF2B5EF4-FFF2-40B4-BE49-F238E27FC236}">
                <a16:creationId xmlns:a16="http://schemas.microsoft.com/office/drawing/2014/main" id="{3B3FFA2F-9344-1089-AF39-3878A5AE4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3A130-F555-76DF-59FB-70145F4A262A}"/>
              </a:ext>
            </a:extLst>
          </p:cNvPr>
          <p:cNvSpPr>
            <a:spLocks noGrp="1"/>
          </p:cNvSpPr>
          <p:nvPr>
            <p:ph type="sldNum" sz="quarter" idx="12"/>
          </p:nvPr>
        </p:nvSpPr>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2710984382"/>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F03BE-9E32-873A-241D-FE1BEA040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2C9AA-572D-92D2-6F72-9A81F5C39FE8}"/>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C043F0-8178-01A4-D598-92D8CACBB582}"/>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510C03-CEDD-EEC3-529D-32AF23A756A5}"/>
              </a:ext>
            </a:extLst>
          </p:cNvPr>
          <p:cNvSpPr>
            <a:spLocks noGrp="1"/>
          </p:cNvSpPr>
          <p:nvPr>
            <p:ph type="dt" sz="half" idx="10"/>
          </p:nvPr>
        </p:nvSpPr>
        <p:spPr>
          <a:xfrm>
            <a:off x="1257300" y="9534525"/>
            <a:ext cx="4114800" cy="547688"/>
          </a:xfrm>
          <a:prstGeom prst="rect">
            <a:avLst/>
          </a:prstGeom>
        </p:spPr>
        <p:txBody>
          <a:bodyPr/>
          <a:lstStyle/>
          <a:p>
            <a:fld id="{E2089902-C079-48D1-B667-1E1600D46351}" type="datetime1">
              <a:rPr lang="en-US" smtClean="0"/>
              <a:t>1/16/2025</a:t>
            </a:fld>
            <a:endParaRPr lang="en-US"/>
          </a:p>
        </p:txBody>
      </p:sp>
      <p:sp>
        <p:nvSpPr>
          <p:cNvPr id="6" name="Footer Placeholder 5">
            <a:extLst>
              <a:ext uri="{FF2B5EF4-FFF2-40B4-BE49-F238E27FC236}">
                <a16:creationId xmlns:a16="http://schemas.microsoft.com/office/drawing/2014/main" id="{97C4DE17-29B1-7DEF-8CDC-34EB459246A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0F05B6-5657-CC75-242B-C22A13B49F26}"/>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custDataLst>
      <p:tags r:id="rId1"/>
    </p:custDataLst>
    <p:extLst>
      <p:ext uri="{BB962C8B-B14F-4D97-AF65-F5344CB8AC3E}">
        <p14:creationId xmlns:p14="http://schemas.microsoft.com/office/powerpoint/2010/main" val="2240845989"/>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6E405-5ADF-AA93-3F87-5A5B3540EB55}"/>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A1867-AD3C-0F9B-D5AE-43C00EDD8922}"/>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28749E-BC80-E31E-19EE-B8E92A6F57EC}"/>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382463-BFB9-9398-14B6-D491A11E1F43}"/>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9B221-0E49-2A13-9B57-5B39F61CA849}"/>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588FC-DF1B-B5DC-C0E2-6DE6387B404E}"/>
              </a:ext>
            </a:extLst>
          </p:cNvPr>
          <p:cNvSpPr>
            <a:spLocks noGrp="1"/>
          </p:cNvSpPr>
          <p:nvPr>
            <p:ph type="dt" sz="half" idx="10"/>
          </p:nvPr>
        </p:nvSpPr>
        <p:spPr>
          <a:xfrm>
            <a:off x="1257300" y="9534525"/>
            <a:ext cx="4114800" cy="547688"/>
          </a:xfrm>
          <a:prstGeom prst="rect">
            <a:avLst/>
          </a:prstGeom>
        </p:spPr>
        <p:txBody>
          <a:bodyPr/>
          <a:lstStyle/>
          <a:p>
            <a:fld id="{C1841289-CEA0-4E74-B3A7-F7E66B753A08}" type="datetime1">
              <a:rPr lang="en-US" smtClean="0"/>
              <a:t>1/16/2025</a:t>
            </a:fld>
            <a:endParaRPr lang="en-US"/>
          </a:p>
        </p:txBody>
      </p:sp>
      <p:sp>
        <p:nvSpPr>
          <p:cNvPr id="8" name="Footer Placeholder 7">
            <a:extLst>
              <a:ext uri="{FF2B5EF4-FFF2-40B4-BE49-F238E27FC236}">
                <a16:creationId xmlns:a16="http://schemas.microsoft.com/office/drawing/2014/main" id="{AE04CAE8-CC04-D2E5-F7A1-1FD38D23B775}"/>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65826FB-0B9D-9836-015F-60EDF5642620}"/>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custDataLst>
      <p:tags r:id="rId1"/>
    </p:custDataLst>
    <p:extLst>
      <p:ext uri="{BB962C8B-B14F-4D97-AF65-F5344CB8AC3E}">
        <p14:creationId xmlns:p14="http://schemas.microsoft.com/office/powerpoint/2010/main" val="3949534934"/>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9753-D252-2610-9EA8-EEC2D2978D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BCC10E-AA6A-30FD-4E16-8D507CFF9B9D}"/>
              </a:ext>
            </a:extLst>
          </p:cNvPr>
          <p:cNvSpPr>
            <a:spLocks noGrp="1"/>
          </p:cNvSpPr>
          <p:nvPr>
            <p:ph type="dt" sz="half" idx="10"/>
          </p:nvPr>
        </p:nvSpPr>
        <p:spPr>
          <a:xfrm>
            <a:off x="1257300" y="9534525"/>
            <a:ext cx="4114800" cy="547688"/>
          </a:xfrm>
          <a:prstGeom prst="rect">
            <a:avLst/>
          </a:prstGeom>
        </p:spPr>
        <p:txBody>
          <a:bodyPr/>
          <a:lstStyle/>
          <a:p>
            <a:fld id="{CA7BB5D8-4A01-42EA-921F-3B464603005E}" type="datetime1">
              <a:rPr lang="en-US" smtClean="0"/>
              <a:t>1/16/2025</a:t>
            </a:fld>
            <a:endParaRPr lang="en-US"/>
          </a:p>
        </p:txBody>
      </p:sp>
      <p:sp>
        <p:nvSpPr>
          <p:cNvPr id="4" name="Footer Placeholder 3">
            <a:extLst>
              <a:ext uri="{FF2B5EF4-FFF2-40B4-BE49-F238E27FC236}">
                <a16:creationId xmlns:a16="http://schemas.microsoft.com/office/drawing/2014/main" id="{5FF4C0B5-B66B-99BA-1447-CDDEBF00475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8821032-27D6-46C9-1867-1437AE68DC3A}"/>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3320301813"/>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479D1-97CB-E91F-192A-E9E057BB2990}"/>
              </a:ext>
            </a:extLst>
          </p:cNvPr>
          <p:cNvSpPr>
            <a:spLocks noGrp="1"/>
          </p:cNvSpPr>
          <p:nvPr>
            <p:ph type="dt" sz="half" idx="10"/>
          </p:nvPr>
        </p:nvSpPr>
        <p:spPr>
          <a:xfrm>
            <a:off x="1257300" y="9534525"/>
            <a:ext cx="4114800" cy="547688"/>
          </a:xfrm>
          <a:prstGeom prst="rect">
            <a:avLst/>
          </a:prstGeom>
        </p:spPr>
        <p:txBody>
          <a:bodyPr/>
          <a:lstStyle/>
          <a:p>
            <a:fld id="{3CF28DCA-D7ED-49BD-A29E-CE6838A51A34}" type="datetime1">
              <a:rPr lang="en-US" smtClean="0"/>
              <a:t>1/16/2025</a:t>
            </a:fld>
            <a:endParaRPr lang="en-US"/>
          </a:p>
        </p:txBody>
      </p:sp>
      <p:sp>
        <p:nvSpPr>
          <p:cNvPr id="3" name="Footer Placeholder 2">
            <a:extLst>
              <a:ext uri="{FF2B5EF4-FFF2-40B4-BE49-F238E27FC236}">
                <a16:creationId xmlns:a16="http://schemas.microsoft.com/office/drawing/2014/main" id="{073A9EE1-0E0F-3D35-B2A4-203516C4F06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AC32AFD-9AC0-1A6B-C690-868974FEF090}"/>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custDataLst>
      <p:tags r:id="rId1"/>
    </p:custDataLst>
    <p:extLst>
      <p:ext uri="{BB962C8B-B14F-4D97-AF65-F5344CB8AC3E}">
        <p14:creationId xmlns:p14="http://schemas.microsoft.com/office/powerpoint/2010/main" val="1276935896"/>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9E8247E-A1F7-2719-91EC-E9097AD0B1DB}"/>
              </a:ext>
            </a:extLst>
          </p:cNvPr>
          <p:cNvSpPr/>
          <p:nvPr userDrawn="1"/>
        </p:nvSpPr>
        <p:spPr>
          <a:xfrm>
            <a:off x="0" y="-25052"/>
            <a:ext cx="99822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862F1DD-D0BE-5465-1BA6-102AB229AC12}"/>
              </a:ext>
            </a:extLst>
          </p:cNvPr>
          <p:cNvSpPr>
            <a:spLocks noGrp="1"/>
          </p:cNvSpPr>
          <p:nvPr>
            <p:ph type="body" sz="quarter" idx="10" hasCustomPrompt="1"/>
          </p:nvPr>
        </p:nvSpPr>
        <p:spPr>
          <a:xfrm>
            <a:off x="762000" y="3710802"/>
            <a:ext cx="6985000" cy="2317750"/>
          </a:xfrm>
        </p:spPr>
        <p:txBody>
          <a:bodyPr anchor="ctr">
            <a:noAutofit/>
          </a:bodyPr>
          <a:lstStyle>
            <a:lvl1pPr marL="0" indent="0">
              <a:buFontTx/>
              <a:buNone/>
              <a:defRPr sz="7200">
                <a:solidFill>
                  <a:schemeClr val="bg1"/>
                </a:solidFill>
              </a:defRPr>
            </a:lvl1pPr>
          </a:lstStyle>
          <a:p>
            <a:pPr lvl="0"/>
            <a:r>
              <a:rPr lang="en-US" dirty="0"/>
              <a:t>Presentation Title</a:t>
            </a:r>
          </a:p>
        </p:txBody>
      </p:sp>
      <p:sp>
        <p:nvSpPr>
          <p:cNvPr id="17" name="Text Placeholder 15">
            <a:extLst>
              <a:ext uri="{FF2B5EF4-FFF2-40B4-BE49-F238E27FC236}">
                <a16:creationId xmlns:a16="http://schemas.microsoft.com/office/drawing/2014/main" id="{54A889AB-29A1-7FD3-0E13-9E70B5A38229}"/>
              </a:ext>
            </a:extLst>
          </p:cNvPr>
          <p:cNvSpPr>
            <a:spLocks noGrp="1"/>
          </p:cNvSpPr>
          <p:nvPr>
            <p:ph type="body" sz="quarter" idx="11" hasCustomPrompt="1"/>
          </p:nvPr>
        </p:nvSpPr>
        <p:spPr>
          <a:xfrm>
            <a:off x="762000" y="6028552"/>
            <a:ext cx="6985000" cy="535531"/>
          </a:xfrm>
        </p:spPr>
        <p:txBody>
          <a:bodyPr anchor="ctr">
            <a:noAutofit/>
          </a:bodyPr>
          <a:lstStyle>
            <a:lvl1pPr marL="0" indent="0">
              <a:buFontTx/>
              <a:buNone/>
              <a:defRPr sz="3200">
                <a:solidFill>
                  <a:schemeClr val="bg1"/>
                </a:solidFill>
              </a:defRPr>
            </a:lvl1pPr>
          </a:lstStyle>
          <a:p>
            <a:pPr lvl="0"/>
            <a:r>
              <a:rPr lang="en-US" dirty="0"/>
              <a:t>Subtitle/ Description here</a:t>
            </a:r>
          </a:p>
        </p:txBody>
      </p:sp>
      <p:pic>
        <p:nvPicPr>
          <p:cNvPr id="19" name="Picture 18" descr="A picture containing text, clipart&#10;&#10;Description automatically generated">
            <a:extLst>
              <a:ext uri="{FF2B5EF4-FFF2-40B4-BE49-F238E27FC236}">
                <a16:creationId xmlns:a16="http://schemas.microsoft.com/office/drawing/2014/main" id="{7E1552CC-22CD-9F07-39AB-31F799F9D0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1364741"/>
            <a:ext cx="3324225" cy="627571"/>
          </a:xfrm>
          <a:prstGeom prst="rect">
            <a:avLst/>
          </a:prstGeom>
        </p:spPr>
      </p:pic>
      <p:sp>
        <p:nvSpPr>
          <p:cNvPr id="20" name="Rectangle 19">
            <a:extLst>
              <a:ext uri="{FF2B5EF4-FFF2-40B4-BE49-F238E27FC236}">
                <a16:creationId xmlns:a16="http://schemas.microsoft.com/office/drawing/2014/main" id="{2AF0AE27-26A7-CCF3-72FE-F5F45293314C}"/>
              </a:ext>
            </a:extLst>
          </p:cNvPr>
          <p:cNvSpPr/>
          <p:nvPr userDrawn="1"/>
        </p:nvSpPr>
        <p:spPr>
          <a:xfrm>
            <a:off x="762000" y="9105900"/>
            <a:ext cx="3324225"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0064206D-9382-81D3-2551-FA709F281485}"/>
              </a:ext>
            </a:extLst>
          </p:cNvPr>
          <p:cNvSpPr>
            <a:spLocks noGrp="1"/>
          </p:cNvSpPr>
          <p:nvPr>
            <p:ph type="pic" sz="quarter" idx="12" hasCustomPrompt="1"/>
          </p:nvPr>
        </p:nvSpPr>
        <p:spPr>
          <a:xfrm>
            <a:off x="9982200" y="0"/>
            <a:ext cx="8305800" cy="10261600"/>
          </a:xfrm>
        </p:spPr>
        <p:txBody>
          <a:bodyPr anchor="ctr"/>
          <a:lstStyle>
            <a:lvl1pPr marL="0" indent="0" algn="ctr">
              <a:buFontTx/>
              <a:buNone/>
              <a:defRPr>
                <a:solidFill>
                  <a:schemeClr val="bg1">
                    <a:lumMod val="75000"/>
                  </a:schemeClr>
                </a:solidFill>
              </a:defRPr>
            </a:lvl1pPr>
          </a:lstStyle>
          <a:p>
            <a:r>
              <a:rPr lang="en-US" dirty="0"/>
              <a:t>Insert Image Here</a:t>
            </a:r>
          </a:p>
        </p:txBody>
      </p:sp>
    </p:spTree>
    <p:custDataLst>
      <p:tags r:id="rId1"/>
    </p:custDataLst>
    <p:extLst>
      <p:ext uri="{BB962C8B-B14F-4D97-AF65-F5344CB8AC3E}">
        <p14:creationId xmlns:p14="http://schemas.microsoft.com/office/powerpoint/2010/main" val="1631967843"/>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FB50-A00E-1C3D-65D8-119E8BB24EA0}"/>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B979B8-ED24-F906-103C-D4C8159968F6}"/>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22C782-924D-3189-4DAF-28EB4D04F6B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D10FD-4926-D941-4526-DCFA7D0932F8}"/>
              </a:ext>
            </a:extLst>
          </p:cNvPr>
          <p:cNvSpPr>
            <a:spLocks noGrp="1"/>
          </p:cNvSpPr>
          <p:nvPr>
            <p:ph type="dt" sz="half" idx="10"/>
          </p:nvPr>
        </p:nvSpPr>
        <p:spPr>
          <a:xfrm>
            <a:off x="1257300" y="9534525"/>
            <a:ext cx="4114800" cy="547688"/>
          </a:xfrm>
          <a:prstGeom prst="rect">
            <a:avLst/>
          </a:prstGeom>
        </p:spPr>
        <p:txBody>
          <a:bodyPr/>
          <a:lstStyle/>
          <a:p>
            <a:fld id="{67A57765-25DA-40AB-8958-59F80C9D4BBE}" type="datetime1">
              <a:rPr lang="en-US" smtClean="0"/>
              <a:t>1/16/2025</a:t>
            </a:fld>
            <a:endParaRPr lang="en-US"/>
          </a:p>
        </p:txBody>
      </p:sp>
      <p:sp>
        <p:nvSpPr>
          <p:cNvPr id="6" name="Footer Placeholder 5">
            <a:extLst>
              <a:ext uri="{FF2B5EF4-FFF2-40B4-BE49-F238E27FC236}">
                <a16:creationId xmlns:a16="http://schemas.microsoft.com/office/drawing/2014/main" id="{28EA051A-58E8-824D-5F31-1D0652BCB87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D3326B-1597-9E52-050D-B35AA6EB5682}"/>
              </a:ext>
            </a:extLst>
          </p:cNvPr>
          <p:cNvSpPr>
            <a:spLocks noGrp="1"/>
          </p:cNvSpPr>
          <p:nvPr>
            <p:ph type="sldNum" sz="quarter" idx="12"/>
          </p:nvPr>
        </p:nvSpPr>
        <p:spPr>
          <a:xfrm>
            <a:off x="12915900" y="9534525"/>
            <a:ext cx="4114800" cy="547688"/>
          </a:xfrm>
          <a:prstGeom prst="rect">
            <a:avLst/>
          </a:prstGeom>
        </p:spPr>
        <p:txBody>
          <a:bodyPr/>
          <a:lstStyle/>
          <a:p>
            <a:fld id="{3AE85620-6D31-49DE-93C7-B51895D7EC9C}" type="slidenum">
              <a:rPr lang="en-US" smtClean="0"/>
              <a:t>‹#›</a:t>
            </a:fld>
            <a:endParaRPr lang="en-US"/>
          </a:p>
        </p:txBody>
      </p:sp>
    </p:spTree>
    <p:extLst>
      <p:ext uri="{BB962C8B-B14F-4D97-AF65-F5344CB8AC3E}">
        <p14:creationId xmlns:p14="http://schemas.microsoft.com/office/powerpoint/2010/main" val="3508302683"/>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6EE06-17FB-6778-4E46-9B82BFDD73A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3A0917-4488-D2F4-FFD0-989106A7DB17}"/>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4"/>
    </p:custDataLst>
    <p:extLst>
      <p:ext uri="{BB962C8B-B14F-4D97-AF65-F5344CB8AC3E}">
        <p14:creationId xmlns:p14="http://schemas.microsoft.com/office/powerpoint/2010/main" val="262012927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66" r:id="rId12"/>
  </p:sldLayoutIdLst>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hf hdr="0" ftr="0" dt="0"/>
  <p:txStyles>
    <p:titleStyle>
      <a:lvl1pPr algn="l" defTabSz="914400" rtl="0" eaLnBrk="1" latinLnBrk="0" hangingPunct="1">
        <a:lnSpc>
          <a:spcPct val="90000"/>
        </a:lnSpc>
        <a:spcBef>
          <a:spcPct val="0"/>
        </a:spcBef>
        <a:buNone/>
        <a:defRPr sz="7200" kern="1200">
          <a:solidFill>
            <a:schemeClr val="tx2"/>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03B136-CA3A-B666-7A96-0D446C89293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AE4EA-333A-D378-606F-430F46E39B3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03D85-B0AF-4DFB-8A85-42B17D2AD8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9010AE1-2F0C-45D6-ABBE-008BE7FF01B0}" type="datetime1">
              <a:rPr lang="en-US" smtClean="0"/>
              <a:t>1/16/2025</a:t>
            </a:fld>
            <a:endParaRPr lang="en-US"/>
          </a:p>
        </p:txBody>
      </p:sp>
      <p:sp>
        <p:nvSpPr>
          <p:cNvPr id="5" name="Footer Placeholder 4">
            <a:extLst>
              <a:ext uri="{FF2B5EF4-FFF2-40B4-BE49-F238E27FC236}">
                <a16:creationId xmlns:a16="http://schemas.microsoft.com/office/drawing/2014/main" id="{64F695DC-D1F7-E548-C327-D5805562325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ADDC15-C82C-05E9-23C2-1DFADFFBD97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49094EE-F3E8-4FFF-9AFD-A26704F807CF}" type="slidenum">
              <a:rPr lang="en-US" smtClean="0"/>
              <a:t>‹#›</a:t>
            </a:fld>
            <a:endParaRPr lang="en-US"/>
          </a:p>
        </p:txBody>
      </p:sp>
    </p:spTree>
    <p:extLst>
      <p:ext uri="{BB962C8B-B14F-4D97-AF65-F5344CB8AC3E}">
        <p14:creationId xmlns:p14="http://schemas.microsoft.com/office/powerpoint/2010/main" val="20988370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03B136-CA3A-B666-7A96-0D446C89293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AE4EA-333A-D378-606F-430F46E39B3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03D85-B0AF-4DFB-8A85-42B17D2AD8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9942EE7-B78B-4908-B827-03A82778DA7D}" type="datetime1">
              <a:rPr lang="en-US" smtClean="0"/>
              <a:t>1/16/2025</a:t>
            </a:fld>
            <a:endParaRPr lang="en-US"/>
          </a:p>
        </p:txBody>
      </p:sp>
      <p:sp>
        <p:nvSpPr>
          <p:cNvPr id="5" name="Footer Placeholder 4">
            <a:extLst>
              <a:ext uri="{FF2B5EF4-FFF2-40B4-BE49-F238E27FC236}">
                <a16:creationId xmlns:a16="http://schemas.microsoft.com/office/drawing/2014/main" id="{64F695DC-D1F7-E548-C327-D5805562325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ADDC15-C82C-05E9-23C2-1DFADFFBD97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49094EE-F3E8-4FFF-9AFD-A26704F807CF}" type="slidenum">
              <a:rPr lang="en-US" smtClean="0"/>
              <a:t>‹#›</a:t>
            </a:fld>
            <a:endParaRPr lang="en-US"/>
          </a:p>
        </p:txBody>
      </p:sp>
    </p:spTree>
    <p:extLst>
      <p:ext uri="{BB962C8B-B14F-4D97-AF65-F5344CB8AC3E}">
        <p14:creationId xmlns:p14="http://schemas.microsoft.com/office/powerpoint/2010/main" val="418168084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20.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1.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2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23.xml"/><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24.xml"/><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27.xml"/><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28.xml"/><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11.xml"/><Relationship Id="rId5" Type="http://schemas.openxmlformats.org/officeDocument/2006/relationships/image" Target="../media/image4.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8.png"/><Relationship Id="rId2" Type="http://schemas.openxmlformats.org/officeDocument/2006/relationships/slideLayout" Target="../slideLayouts/slideLayout25.xml"/><Relationship Id="rId1" Type="http://schemas.openxmlformats.org/officeDocument/2006/relationships/tags" Target="../tags/tag29.xml"/><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30.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31.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32.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33.xml"/><Relationship Id="rId6" Type="http://schemas.openxmlformats.org/officeDocument/2006/relationships/image" Target="../media/image4.jpeg"/><Relationship Id="rId5" Type="http://schemas.openxmlformats.org/officeDocument/2006/relationships/image" Target="../media/image1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34.xml"/><Relationship Id="rId6" Type="http://schemas.openxmlformats.org/officeDocument/2006/relationships/image" Target="../media/image4.jpeg"/><Relationship Id="rId5" Type="http://schemas.openxmlformats.org/officeDocument/2006/relationships/image" Target="../media/image20.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35.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36.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37.xml"/><Relationship Id="rId6" Type="http://schemas.openxmlformats.org/officeDocument/2006/relationships/image" Target="../media/image4.jpeg"/><Relationship Id="rId5" Type="http://schemas.openxmlformats.org/officeDocument/2006/relationships/image" Target="../media/image23.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tags" Target="../tags/tag38.xml"/><Relationship Id="rId6" Type="http://schemas.openxmlformats.org/officeDocument/2006/relationships/image" Target="../media/image4.jpeg"/><Relationship Id="rId5" Type="http://schemas.openxmlformats.org/officeDocument/2006/relationships/image" Target="../media/image23.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39.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40.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2.xml"/><Relationship Id="rId7" Type="http://schemas.openxmlformats.org/officeDocument/2006/relationships/image" Target="../media/image4.jpeg"/><Relationship Id="rId2" Type="http://schemas.openxmlformats.org/officeDocument/2006/relationships/slideLayout" Target="../slideLayouts/slideLayout25.xml"/><Relationship Id="rId1" Type="http://schemas.openxmlformats.org/officeDocument/2006/relationships/tags" Target="../tags/tag41.xml"/><Relationship Id="rId6" Type="http://schemas.openxmlformats.org/officeDocument/2006/relationships/hyperlink" Target="mailto:ahoward@flhc.com" TargetMode="External"/><Relationship Id="rId5" Type="http://schemas.openxmlformats.org/officeDocument/2006/relationships/hyperlink" Target="mailto:cburnham@flhc.com"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jpeg"/><Relationship Id="rId2" Type="http://schemas.openxmlformats.org/officeDocument/2006/relationships/slideLayout" Target="../slideLayouts/slideLayout25.xml"/><Relationship Id="rId1" Type="http://schemas.openxmlformats.org/officeDocument/2006/relationships/tags" Target="../tags/tag42.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14.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5.xml"/><Relationship Id="rId6" Type="http://schemas.openxmlformats.org/officeDocument/2006/relationships/image" Target="../media/image4.jpeg"/><Relationship Id="rId5" Type="http://schemas.openxmlformats.org/officeDocument/2006/relationships/image" Target="../media/image6.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16.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7.xml"/><Relationship Id="rId5" Type="http://schemas.openxmlformats.org/officeDocument/2006/relationships/image" Target="../media/image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240312-FBD7-C6CB-FD32-7FE1DB7318AE}"/>
              </a:ext>
            </a:extLst>
          </p:cNvPr>
          <p:cNvSpPr/>
          <p:nvPr/>
        </p:nvSpPr>
        <p:spPr>
          <a:xfrm>
            <a:off x="0" y="0"/>
            <a:ext cx="99822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5">
            <a:extLst>
              <a:ext uri="{FF2B5EF4-FFF2-40B4-BE49-F238E27FC236}">
                <a16:creationId xmlns:a16="http://schemas.microsoft.com/office/drawing/2014/main" id="{4912C6C9-8903-800E-BEF1-3616BFA6C65C}"/>
              </a:ext>
            </a:extLst>
          </p:cNvPr>
          <p:cNvSpPr txBox="1">
            <a:spLocks/>
          </p:cNvSpPr>
          <p:nvPr/>
        </p:nvSpPr>
        <p:spPr>
          <a:xfrm>
            <a:off x="762000" y="3984625"/>
            <a:ext cx="7147849" cy="2317750"/>
          </a:xfrm>
          <a:prstGeom prst="rect">
            <a:avLst/>
          </a:prstGeom>
        </p:spPr>
        <p:txBody>
          <a:bodyPr anchor="ctr">
            <a:noAutofit/>
          </a:bodyPr>
          <a:lstStyle>
            <a:defPPr>
              <a:defRPr lang="en-US"/>
            </a:defPPr>
            <a:lvl1pPr marL="0" indent="0" algn="l" defTabSz="914400" rtl="0" eaLnBrk="1" latinLnBrk="0" hangingPunct="1">
              <a:buFontTx/>
              <a:buNone/>
              <a:defRPr sz="7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Steps to </a:t>
            </a:r>
          </a:p>
          <a:p>
            <a:r>
              <a:rPr lang="en-US" b="1" dirty="0"/>
              <a:t>Financial Freedom &amp; Building Your Budget</a:t>
            </a:r>
          </a:p>
        </p:txBody>
      </p:sp>
      <p:sp>
        <p:nvSpPr>
          <p:cNvPr id="9" name="Picture Placeholder 21">
            <a:extLst>
              <a:ext uri="{FF2B5EF4-FFF2-40B4-BE49-F238E27FC236}">
                <a16:creationId xmlns:a16="http://schemas.microsoft.com/office/drawing/2014/main" id="{17FF3DA8-24C2-2AC2-EB0C-26563B0EB8C0}"/>
              </a:ext>
            </a:extLst>
          </p:cNvPr>
          <p:cNvSpPr txBox="1">
            <a:spLocks/>
          </p:cNvSpPr>
          <p:nvPr/>
        </p:nvSpPr>
        <p:spPr>
          <a:xfrm>
            <a:off x="9982200" y="0"/>
            <a:ext cx="8321040" cy="10287000"/>
          </a:xfrm>
          <a:prstGeom prst="rect">
            <a:avLst/>
          </a:prstGeom>
        </p:spPr>
        <p:txBody>
          <a:bodyPr anchor="ctr"/>
          <a:lstStyle>
            <a:defPPr>
              <a:defRPr lang="en-US"/>
            </a:defPPr>
            <a:lvl1pPr marL="0" indent="0" algn="ctr" defTabSz="914400" rtl="0" eaLnBrk="1" latinLnBrk="0" hangingPunct="1">
              <a:buFontTx/>
              <a:buNone/>
              <a:defRPr sz="1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 Image Here</a:t>
            </a:r>
          </a:p>
        </p:txBody>
      </p:sp>
      <p:pic>
        <p:nvPicPr>
          <p:cNvPr id="15" name="Picture 14" descr="A picture containing tree, outdoor, ground, sport&#10;&#10;Description automatically generated">
            <a:extLst>
              <a:ext uri="{FF2B5EF4-FFF2-40B4-BE49-F238E27FC236}">
                <a16:creationId xmlns:a16="http://schemas.microsoft.com/office/drawing/2014/main" id="{0C63EF80-A2C7-B914-2E85-A8B8CABE23B4}"/>
              </a:ext>
            </a:extLst>
          </p:cNvPr>
          <p:cNvPicPr>
            <a:picLocks noChangeAspect="1"/>
          </p:cNvPicPr>
          <p:nvPr/>
        </p:nvPicPr>
        <p:blipFill rotWithShape="1">
          <a:blip r:embed="rId4">
            <a:extLst>
              <a:ext uri="{28A0092B-C50C-407E-A947-70E740481C1C}">
                <a14:useLocalDpi xmlns:a14="http://schemas.microsoft.com/office/drawing/2010/main" val="0"/>
              </a:ext>
            </a:extLst>
          </a:blip>
          <a:srcRect t="5260" b="11189"/>
          <a:stretch/>
        </p:blipFill>
        <p:spPr>
          <a:xfrm>
            <a:off x="9144000" y="1"/>
            <a:ext cx="9228166" cy="10287000"/>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8AE58591-2C07-019D-A61C-43CAAC72F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364741"/>
            <a:ext cx="3324225" cy="627571"/>
          </a:xfrm>
          <a:prstGeom prst="rect">
            <a:avLst/>
          </a:prstGeom>
        </p:spPr>
      </p:pic>
      <p:sp>
        <p:nvSpPr>
          <p:cNvPr id="6" name="TextBox 5">
            <a:extLst>
              <a:ext uri="{FF2B5EF4-FFF2-40B4-BE49-F238E27FC236}">
                <a16:creationId xmlns:a16="http://schemas.microsoft.com/office/drawing/2014/main" id="{AB3E8CAB-E9B5-9FD4-325E-86FFB154D8A1}"/>
              </a:ext>
            </a:extLst>
          </p:cNvPr>
          <p:cNvSpPr txBox="1"/>
          <p:nvPr/>
        </p:nvSpPr>
        <p:spPr>
          <a:xfrm>
            <a:off x="1371600" y="8327211"/>
            <a:ext cx="4495800" cy="830997"/>
          </a:xfrm>
          <a:prstGeom prst="rect">
            <a:avLst/>
          </a:prstGeom>
          <a:noFill/>
        </p:spPr>
        <p:txBody>
          <a:bodyPr wrap="square" rtlCol="0">
            <a:spAutoFit/>
          </a:bodyPr>
          <a:lstStyle/>
          <a:p>
            <a:r>
              <a:rPr lang="en-US" sz="2400" dirty="0">
                <a:solidFill>
                  <a:schemeClr val="bg1">
                    <a:lumMod val="90000"/>
                  </a:schemeClr>
                </a:solidFill>
              </a:rPr>
              <a:t>Presented By Courtney Burnham and Ashley Howard</a:t>
            </a:r>
          </a:p>
        </p:txBody>
      </p:sp>
      <p:sp>
        <p:nvSpPr>
          <p:cNvPr id="3" name="Slide Number Placeholder 2">
            <a:extLst>
              <a:ext uri="{FF2B5EF4-FFF2-40B4-BE49-F238E27FC236}">
                <a16:creationId xmlns:a16="http://schemas.microsoft.com/office/drawing/2014/main" id="{0D09C018-4C0A-90A2-D2D6-CD27E64C74A5}"/>
              </a:ext>
            </a:extLst>
          </p:cNvPr>
          <p:cNvSpPr>
            <a:spLocks noGrp="1"/>
          </p:cNvSpPr>
          <p:nvPr>
            <p:ph type="sldNum" sz="quarter" idx="12"/>
          </p:nvPr>
        </p:nvSpPr>
        <p:spPr/>
        <p:txBody>
          <a:bodyPr/>
          <a:lstStyle/>
          <a:p>
            <a:fld id="{3AE85620-6D31-49DE-93C7-B51895D7EC9C}" type="slidenum">
              <a:rPr lang="en-US" smtClean="0"/>
              <a:t>1</a:t>
            </a:fld>
            <a:endParaRPr lang="en-US"/>
          </a:p>
        </p:txBody>
      </p:sp>
    </p:spTree>
    <p:custDataLst>
      <p:tags r:id="rId1"/>
    </p:custDataLst>
    <p:extLst>
      <p:ext uri="{BB962C8B-B14F-4D97-AF65-F5344CB8AC3E}">
        <p14:creationId xmlns:p14="http://schemas.microsoft.com/office/powerpoint/2010/main" val="2085468900"/>
      </p:ext>
    </p:extLst>
  </p:cSld>
  <p:clrMapOvr>
    <a:masterClrMapping/>
  </p:clrMapOvr>
  <mc:AlternateContent xmlns:mc="http://schemas.openxmlformats.org/markup-compatibility/2006" xmlns:p14="http://schemas.microsoft.com/office/powerpoint/2010/main">
    <mc:Choice Requires="p14">
      <p:transition spd="slow" p14:dur="1600" advClick="0" advTm="14000">
        <p14:gallery dir="l"/>
      </p:transition>
    </mc:Choice>
    <mc:Fallback xmlns="">
      <p:transition spd="slow" advClick="0" advTm="1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7700-E826-46BC-B441-E863B2FE093C}"/>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F27BFCEE-C7A5-33A2-C016-97949489AA37}"/>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3: Create a Budget</a:t>
            </a:r>
            <a:endParaRPr sz="6000" spc="150" dirty="0">
              <a:solidFill>
                <a:schemeClr val="accent6"/>
              </a:solidFill>
              <a:cs typeface="Arial"/>
            </a:endParaRPr>
          </a:p>
        </p:txBody>
      </p:sp>
      <p:sp>
        <p:nvSpPr>
          <p:cNvPr id="14" name="object 5">
            <a:extLst>
              <a:ext uri="{FF2B5EF4-FFF2-40B4-BE49-F238E27FC236}">
                <a16:creationId xmlns:a16="http://schemas.microsoft.com/office/drawing/2014/main" id="{85218D3C-E978-AA82-A798-7D48D7E1648E}"/>
              </a:ext>
            </a:extLst>
          </p:cNvPr>
          <p:cNvSpPr txBox="1"/>
          <p:nvPr/>
        </p:nvSpPr>
        <p:spPr>
          <a:xfrm>
            <a:off x="10321268" y="2419661"/>
            <a:ext cx="6878858" cy="492443"/>
          </a:xfrm>
          <a:prstGeom prst="rect">
            <a:avLst/>
          </a:prstGeom>
        </p:spPr>
        <p:txBody>
          <a:bodyPr vert="horz" wrap="square" lIns="0" tIns="0" rIns="0" bIns="0" rtlCol="0">
            <a:spAutoFit/>
          </a:bodyPr>
          <a:lstStyle/>
          <a:p>
            <a:pPr marL="12700">
              <a:lnSpc>
                <a:spcPct val="100000"/>
              </a:lnSpc>
            </a:pPr>
            <a:r>
              <a:rPr lang="en-US" sz="3200" b="1" dirty="0">
                <a:solidFill>
                  <a:schemeClr val="tx2"/>
                </a:solidFill>
                <a:cs typeface="Arial"/>
              </a:rPr>
              <a:t>Steps to take: </a:t>
            </a:r>
            <a:endParaRPr lang="en-US" sz="3200" dirty="0">
              <a:solidFill>
                <a:schemeClr val="tx2"/>
              </a:solidFill>
              <a:cs typeface="Arial"/>
            </a:endParaRPr>
          </a:p>
        </p:txBody>
      </p:sp>
      <p:grpSp>
        <p:nvGrpSpPr>
          <p:cNvPr id="9" name="Group 8">
            <a:extLst>
              <a:ext uri="{FF2B5EF4-FFF2-40B4-BE49-F238E27FC236}">
                <a16:creationId xmlns:a16="http://schemas.microsoft.com/office/drawing/2014/main" id="{6BB4A2E5-F336-3B3C-76E5-A19E1A5FFA25}"/>
              </a:ext>
            </a:extLst>
          </p:cNvPr>
          <p:cNvGrpSpPr/>
          <p:nvPr/>
        </p:nvGrpSpPr>
        <p:grpSpPr>
          <a:xfrm>
            <a:off x="1030964" y="8877038"/>
            <a:ext cx="16238264" cy="612649"/>
            <a:chOff x="1024868" y="8829694"/>
            <a:chExt cx="16238264" cy="612649"/>
          </a:xfrm>
        </p:grpSpPr>
        <p:sp>
          <p:nvSpPr>
            <p:cNvPr id="10" name="object 7">
              <a:extLst>
                <a:ext uri="{FF2B5EF4-FFF2-40B4-BE49-F238E27FC236}">
                  <a16:creationId xmlns:a16="http://schemas.microsoft.com/office/drawing/2014/main" id="{C44CA07B-5EAE-627F-CF49-665E27E1E6EC}"/>
                </a:ext>
              </a:extLst>
            </p:cNvPr>
            <p:cNvSpPr/>
            <p:nvPr/>
          </p:nvSpPr>
          <p:spPr>
            <a:xfrm>
              <a:off x="2291630" y="9012194"/>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2" name="Picture 11" descr="Icon&#10;&#10;Description automatically generated">
              <a:extLst>
                <a:ext uri="{FF2B5EF4-FFF2-40B4-BE49-F238E27FC236}">
                  <a16:creationId xmlns:a16="http://schemas.microsoft.com/office/drawing/2014/main" id="{F0E58C41-F8BD-1915-BF60-B14B2BED0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868" y="8829694"/>
              <a:ext cx="1027178" cy="612649"/>
            </a:xfrm>
            <a:prstGeom prst="rect">
              <a:avLst/>
            </a:prstGeom>
          </p:spPr>
        </p:pic>
      </p:grpSp>
      <p:sp>
        <p:nvSpPr>
          <p:cNvPr id="2" name="TextBox 1">
            <a:extLst>
              <a:ext uri="{FF2B5EF4-FFF2-40B4-BE49-F238E27FC236}">
                <a16:creationId xmlns:a16="http://schemas.microsoft.com/office/drawing/2014/main" id="{F6E1D0D3-170C-0F0C-54A6-FD2D353A1C7A}"/>
              </a:ext>
            </a:extLst>
          </p:cNvPr>
          <p:cNvSpPr txBox="1"/>
          <p:nvPr/>
        </p:nvSpPr>
        <p:spPr>
          <a:xfrm>
            <a:off x="10591800" y="3246011"/>
            <a:ext cx="6608326" cy="6001643"/>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Knowing spending priorities can help reduce the potential of adding to credit card balances. Check out </a:t>
            </a:r>
            <a:r>
              <a:rPr lang="en-US" sz="2400" u="sng" dirty="0">
                <a:solidFill>
                  <a:schemeClr val="tx2"/>
                </a:solidFill>
              </a:rPr>
              <a:t>GreenPath’s Aligning Priorities worksheet.</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Set and stick to a shopping list. Take inventory of what you already have specific to products with high process and make a list of that you need.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Stay Flexible. </a:t>
            </a:r>
            <a:r>
              <a:rPr lang="en-US" sz="24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Be flexible when it comes to timing your purchases. Do you really need that item right now? Wait for something to go on sale to buy it.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endParaRPr lang="en-US" sz="2400" dirty="0">
              <a:solidFill>
                <a:schemeClr val="tx2"/>
              </a:solidFill>
            </a:endParaRPr>
          </a:p>
        </p:txBody>
      </p:sp>
      <p:pic>
        <p:nvPicPr>
          <p:cNvPr id="4" name="Picture 3">
            <a:extLst>
              <a:ext uri="{FF2B5EF4-FFF2-40B4-BE49-F238E27FC236}">
                <a16:creationId xmlns:a16="http://schemas.microsoft.com/office/drawing/2014/main" id="{34F71E48-513E-63E2-57AD-A402A39E34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pic>
        <p:nvPicPr>
          <p:cNvPr id="5" name="Picture 4">
            <a:extLst>
              <a:ext uri="{FF2B5EF4-FFF2-40B4-BE49-F238E27FC236}">
                <a16:creationId xmlns:a16="http://schemas.microsoft.com/office/drawing/2014/main" id="{901E6D26-8AB7-9D7C-C0B1-E8EE607FB27B}"/>
              </a:ext>
            </a:extLst>
          </p:cNvPr>
          <p:cNvPicPr>
            <a:picLocks noChangeAspect="1"/>
          </p:cNvPicPr>
          <p:nvPr/>
        </p:nvPicPr>
        <p:blipFill>
          <a:blip r:embed="rId6"/>
          <a:stretch>
            <a:fillRect/>
          </a:stretch>
        </p:blipFill>
        <p:spPr>
          <a:xfrm>
            <a:off x="2300774" y="2109891"/>
            <a:ext cx="5072312" cy="6767147"/>
          </a:xfrm>
          <a:prstGeom prst="rect">
            <a:avLst/>
          </a:prstGeom>
        </p:spPr>
      </p:pic>
      <p:sp>
        <p:nvSpPr>
          <p:cNvPr id="3" name="Slide Number Placeholder 2">
            <a:extLst>
              <a:ext uri="{FF2B5EF4-FFF2-40B4-BE49-F238E27FC236}">
                <a16:creationId xmlns:a16="http://schemas.microsoft.com/office/drawing/2014/main" id="{3C746FDF-2559-9142-3282-29B274974B98}"/>
              </a:ext>
            </a:extLst>
          </p:cNvPr>
          <p:cNvSpPr>
            <a:spLocks noGrp="1"/>
          </p:cNvSpPr>
          <p:nvPr>
            <p:ph type="sldNum" sz="quarter" idx="12"/>
          </p:nvPr>
        </p:nvSpPr>
        <p:spPr/>
        <p:txBody>
          <a:bodyPr/>
          <a:lstStyle/>
          <a:p>
            <a:fld id="{3AE85620-6D31-49DE-93C7-B51895D7EC9C}" type="slidenum">
              <a:rPr lang="en-US" smtClean="0"/>
              <a:t>10</a:t>
            </a:fld>
            <a:endParaRPr lang="en-US"/>
          </a:p>
        </p:txBody>
      </p:sp>
    </p:spTree>
    <p:custDataLst>
      <p:tags r:id="rId1"/>
    </p:custDataLst>
    <p:extLst>
      <p:ext uri="{BB962C8B-B14F-4D97-AF65-F5344CB8AC3E}">
        <p14:creationId xmlns:p14="http://schemas.microsoft.com/office/powerpoint/2010/main" val="2380654964"/>
      </p:ext>
    </p:extLst>
  </p:cSld>
  <p:clrMapOvr>
    <a:masterClrMapping/>
  </p:clrMapOvr>
  <mc:AlternateContent xmlns:mc="http://schemas.openxmlformats.org/markup-compatibility/2006" xmlns:p14="http://schemas.microsoft.com/office/powerpoint/2010/main">
    <mc:Choice Requires="p14">
      <p:transition spd="slow" p14:dur="1600" advClick="0" advTm="11000">
        <p14:gallery dir="l"/>
      </p:transition>
    </mc:Choice>
    <mc:Fallback xmlns="">
      <p:transition spd="slow" advClick="0" advTm="1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FD274-B84B-8074-7F8C-19D593C6A850}"/>
              </a:ext>
            </a:extLst>
          </p:cNvPr>
          <p:cNvPicPr>
            <a:picLocks noChangeAspect="1"/>
          </p:cNvPicPr>
          <p:nvPr/>
        </p:nvPicPr>
        <p:blipFill rotWithShape="1">
          <a:blip r:embed="rId4">
            <a:extLst>
              <a:ext uri="{28A0092B-C50C-407E-A947-70E740481C1C}">
                <a14:useLocalDpi xmlns:a14="http://schemas.microsoft.com/office/drawing/2010/main" val="0"/>
              </a:ext>
            </a:extLst>
          </a:blip>
          <a:srcRect l="145" r="145"/>
          <a:stretch/>
        </p:blipFill>
        <p:spPr>
          <a:xfrm>
            <a:off x="8991600" y="2472248"/>
            <a:ext cx="8113502" cy="5864295"/>
          </a:xfrm>
          <a:prstGeom prst="rect">
            <a:avLst/>
          </a:prstGeom>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3: Adjusting Your Budget</a:t>
            </a:r>
            <a:endParaRPr lang="en-US" sz="6000" spc="150" dirty="0">
              <a:solidFill>
                <a:schemeClr val="accent6"/>
              </a:solidFill>
              <a:cs typeface="Arial"/>
            </a:endParaRPr>
          </a:p>
        </p:txBody>
      </p:sp>
      <p:sp>
        <p:nvSpPr>
          <p:cNvPr id="14" name="object 5">
            <a:extLst>
              <a:ext uri="{FF2B5EF4-FFF2-40B4-BE49-F238E27FC236}">
                <a16:creationId xmlns:a16="http://schemas.microsoft.com/office/drawing/2014/main" id="{9A24D3ED-DF84-50A4-A2F0-DD3BDA899B08}"/>
              </a:ext>
            </a:extLst>
          </p:cNvPr>
          <p:cNvSpPr txBox="1"/>
          <p:nvPr/>
        </p:nvSpPr>
        <p:spPr>
          <a:xfrm>
            <a:off x="1024868" y="2758248"/>
            <a:ext cx="6455926" cy="492443"/>
          </a:xfrm>
          <a:prstGeom prst="rect">
            <a:avLst/>
          </a:prstGeom>
        </p:spPr>
        <p:txBody>
          <a:bodyPr vert="horz" wrap="square" lIns="0" tIns="0" rIns="0" bIns="0" rtlCol="0">
            <a:spAutoFit/>
          </a:bodyPr>
          <a:lstStyle/>
          <a:p>
            <a:pPr marL="12700">
              <a:lnSpc>
                <a:spcPct val="100000"/>
              </a:lnSpc>
            </a:pPr>
            <a:r>
              <a:rPr lang="en-US" sz="3200" b="1" dirty="0">
                <a:solidFill>
                  <a:schemeClr val="tx2"/>
                </a:solidFill>
                <a:cs typeface="Arial"/>
              </a:rPr>
              <a:t>Things to consider : </a:t>
            </a:r>
            <a:endParaRPr sz="3200" dirty="0">
              <a:solidFill>
                <a:schemeClr val="tx2"/>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2" name="TextBox 1">
            <a:extLst>
              <a:ext uri="{FF2B5EF4-FFF2-40B4-BE49-F238E27FC236}">
                <a16:creationId xmlns:a16="http://schemas.microsoft.com/office/drawing/2014/main" id="{F3578B45-FFB0-371E-2DBE-857295D9D204}"/>
              </a:ext>
            </a:extLst>
          </p:cNvPr>
          <p:cNvSpPr txBox="1"/>
          <p:nvPr/>
        </p:nvSpPr>
        <p:spPr>
          <a:xfrm>
            <a:off x="1024868" y="3250691"/>
            <a:ext cx="6899932" cy="674030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Review expense amounts – where might you be able to reduce spending to avoid having to cut any expenses out entirely? </a:t>
            </a:r>
          </a:p>
          <a:p>
            <a:pPr marL="800100" lvl="1" indent="-342900">
              <a:buFont typeface="Arial" panose="020B0604020202020204" pitchFamily="34" charset="0"/>
              <a:buChar char="•"/>
            </a:pPr>
            <a:r>
              <a:rPr lang="en-US" sz="2400" dirty="0">
                <a:solidFill>
                  <a:schemeClr val="tx2"/>
                </a:solidFill>
              </a:rPr>
              <a:t>The “Costly Cs” </a:t>
            </a:r>
          </a:p>
          <a:p>
            <a:pPr marL="1257300" lvl="2" indent="-342900">
              <a:buFont typeface="Arial" panose="020B0604020202020204" pitchFamily="34" charset="0"/>
              <a:buChar char="•"/>
            </a:pPr>
            <a:r>
              <a:rPr lang="en-US" sz="2400" dirty="0">
                <a:solidFill>
                  <a:schemeClr val="tx2"/>
                </a:solidFill>
              </a:rPr>
              <a:t>Clothes</a:t>
            </a:r>
          </a:p>
          <a:p>
            <a:pPr marL="1257300" lvl="2" indent="-342900">
              <a:buFont typeface="Arial" panose="020B0604020202020204" pitchFamily="34" charset="0"/>
              <a:buChar char="•"/>
            </a:pPr>
            <a:r>
              <a:rPr lang="en-US" sz="2400" dirty="0">
                <a:solidFill>
                  <a:schemeClr val="tx2"/>
                </a:solidFill>
              </a:rPr>
              <a:t>Cars</a:t>
            </a:r>
          </a:p>
          <a:p>
            <a:pPr marL="1257300" lvl="2" indent="-342900">
              <a:buFont typeface="Arial" panose="020B0604020202020204" pitchFamily="34" charset="0"/>
              <a:buChar char="•"/>
            </a:pPr>
            <a:r>
              <a:rPr lang="en-US" sz="2400" dirty="0">
                <a:solidFill>
                  <a:schemeClr val="tx2"/>
                </a:solidFill>
              </a:rPr>
              <a:t>Cola</a:t>
            </a:r>
          </a:p>
          <a:p>
            <a:pPr marL="1257300" lvl="2" indent="-342900">
              <a:buFont typeface="Arial" panose="020B0604020202020204" pitchFamily="34" charset="0"/>
              <a:buChar char="•"/>
            </a:pPr>
            <a:r>
              <a:rPr lang="en-US" sz="2400" dirty="0">
                <a:solidFill>
                  <a:schemeClr val="tx2"/>
                </a:solidFill>
              </a:rPr>
              <a:t>Coffee</a:t>
            </a:r>
          </a:p>
          <a:p>
            <a:pPr marL="1257300" lvl="2" indent="-342900">
              <a:buFont typeface="Arial" panose="020B0604020202020204" pitchFamily="34" charset="0"/>
              <a:buChar char="•"/>
            </a:pPr>
            <a:r>
              <a:rPr lang="en-US" sz="2400" dirty="0">
                <a:solidFill>
                  <a:schemeClr val="tx2"/>
                </a:solidFill>
              </a:rPr>
              <a:t>Cable</a:t>
            </a:r>
          </a:p>
          <a:p>
            <a:pPr marL="1257300" lvl="2" indent="-342900">
              <a:buFont typeface="Arial" panose="020B0604020202020204" pitchFamily="34" charset="0"/>
              <a:buChar char="•"/>
            </a:pPr>
            <a:r>
              <a:rPr lang="en-US" sz="2400" dirty="0">
                <a:solidFill>
                  <a:schemeClr val="tx2"/>
                </a:solidFill>
              </a:rPr>
              <a:t>Cinema</a:t>
            </a:r>
          </a:p>
          <a:p>
            <a:pPr marL="1257300" lvl="2" indent="-342900">
              <a:buFont typeface="Arial" panose="020B0604020202020204" pitchFamily="34" charset="0"/>
              <a:buChar char="•"/>
            </a:pPr>
            <a:r>
              <a:rPr lang="en-US" sz="2400" dirty="0">
                <a:solidFill>
                  <a:schemeClr val="tx2"/>
                </a:solidFill>
              </a:rPr>
              <a:t>Cigarettes</a:t>
            </a:r>
          </a:p>
          <a:p>
            <a:pPr marL="1257300" lvl="2" indent="-342900">
              <a:buFont typeface="Arial" panose="020B0604020202020204" pitchFamily="34" charset="0"/>
              <a:buChar char="•"/>
            </a:pPr>
            <a:r>
              <a:rPr lang="en-US" sz="2400" dirty="0">
                <a:solidFill>
                  <a:schemeClr val="tx2"/>
                </a:solidFill>
              </a:rPr>
              <a:t>Cell phones</a:t>
            </a:r>
          </a:p>
          <a:p>
            <a:pPr marL="1257300" lvl="2" indent="-342900">
              <a:buFont typeface="Arial" panose="020B0604020202020204" pitchFamily="34" charset="0"/>
              <a:buChar char="•"/>
            </a:pPr>
            <a:r>
              <a:rPr lang="en-US" sz="2400" dirty="0">
                <a:solidFill>
                  <a:schemeClr val="tx2"/>
                </a:solidFill>
              </a:rPr>
              <a:t>Children’s expenses</a:t>
            </a:r>
          </a:p>
          <a:p>
            <a:pPr marL="1257300" lvl="2" indent="-342900">
              <a:buFont typeface="Arial" panose="020B0604020202020204" pitchFamily="34" charset="0"/>
              <a:buChar char="•"/>
            </a:pPr>
            <a:r>
              <a:rPr lang="en-US" sz="2400" dirty="0">
                <a:solidFill>
                  <a:schemeClr val="tx2"/>
                </a:solidFill>
              </a:rPr>
              <a:t>Carry-out</a:t>
            </a:r>
          </a:p>
          <a:p>
            <a:pPr marL="1257300" lvl="2" indent="-342900">
              <a:buFont typeface="Arial" panose="020B0604020202020204" pitchFamily="34" charset="0"/>
              <a:buChar char="•"/>
            </a:pPr>
            <a:r>
              <a:rPr lang="en-US" sz="2400" dirty="0">
                <a:solidFill>
                  <a:schemeClr val="tx2"/>
                </a:solidFill>
              </a:rPr>
              <a:t>Convenience</a:t>
            </a:r>
          </a:p>
          <a:p>
            <a:pPr marL="1257300" lvl="2"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p:txBody>
      </p:sp>
      <p:pic>
        <p:nvPicPr>
          <p:cNvPr id="4" name="Picture 3">
            <a:extLst>
              <a:ext uri="{FF2B5EF4-FFF2-40B4-BE49-F238E27FC236}">
                <a16:creationId xmlns:a16="http://schemas.microsoft.com/office/drawing/2014/main" id="{CCAC30EB-A1AD-E431-D11F-05B758326C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F78C2334-3D69-C877-1C0B-E7E45968C10F}"/>
              </a:ext>
            </a:extLst>
          </p:cNvPr>
          <p:cNvSpPr>
            <a:spLocks noGrp="1"/>
          </p:cNvSpPr>
          <p:nvPr>
            <p:ph type="sldNum" sz="quarter" idx="12"/>
          </p:nvPr>
        </p:nvSpPr>
        <p:spPr/>
        <p:txBody>
          <a:bodyPr/>
          <a:lstStyle/>
          <a:p>
            <a:fld id="{3AE85620-6D31-49DE-93C7-B51895D7EC9C}" type="slidenum">
              <a:rPr lang="en-US" smtClean="0"/>
              <a:t>11</a:t>
            </a:fld>
            <a:endParaRPr lang="en-US"/>
          </a:p>
        </p:txBody>
      </p:sp>
    </p:spTree>
    <p:custDataLst>
      <p:tags r:id="rId1"/>
    </p:custDataLst>
    <p:extLst>
      <p:ext uri="{BB962C8B-B14F-4D97-AF65-F5344CB8AC3E}">
        <p14:creationId xmlns:p14="http://schemas.microsoft.com/office/powerpoint/2010/main" val="2599191115"/>
      </p:ext>
    </p:extLst>
  </p:cSld>
  <p:clrMapOvr>
    <a:masterClrMapping/>
  </p:clrMapOvr>
  <mc:AlternateContent xmlns:mc="http://schemas.openxmlformats.org/markup-compatibility/2006" xmlns:p14="http://schemas.microsoft.com/office/powerpoint/2010/main">
    <mc:Choice Requires="p14">
      <p:transition spd="slow" p14:dur="1600" advClick="0" advTm="30000">
        <p14:gallery dir="l"/>
      </p:transition>
    </mc:Choice>
    <mc:Fallback xmlns="">
      <p:transition spd="slow" advClick="0" advTm="3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FD274-B84B-8074-7F8C-19D593C6A850}"/>
              </a:ext>
            </a:extLst>
          </p:cNvPr>
          <p:cNvPicPr>
            <a:picLocks noChangeAspect="1"/>
          </p:cNvPicPr>
          <p:nvPr/>
        </p:nvPicPr>
        <p:blipFill rotWithShape="1">
          <a:blip r:embed="rId4">
            <a:extLst>
              <a:ext uri="{28A0092B-C50C-407E-A947-70E740481C1C}">
                <a14:useLocalDpi xmlns:a14="http://schemas.microsoft.com/office/drawing/2010/main" val="0"/>
              </a:ext>
            </a:extLst>
          </a:blip>
          <a:srcRect l="145" r="145"/>
          <a:stretch/>
        </p:blipFill>
        <p:spPr>
          <a:xfrm>
            <a:off x="8991600" y="2472248"/>
            <a:ext cx="8113502" cy="5864295"/>
          </a:xfrm>
          <a:prstGeom prst="rect">
            <a:avLst/>
          </a:prstGeom>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3: Adjusting Your Budget</a:t>
            </a:r>
            <a:endParaRPr lang="en-US" sz="6000" spc="150" dirty="0">
              <a:solidFill>
                <a:schemeClr val="accent6"/>
              </a:solidFill>
              <a:cs typeface="Arial"/>
            </a:endParaRPr>
          </a:p>
        </p:txBody>
      </p:sp>
      <p:sp>
        <p:nvSpPr>
          <p:cNvPr id="14" name="object 5">
            <a:extLst>
              <a:ext uri="{FF2B5EF4-FFF2-40B4-BE49-F238E27FC236}">
                <a16:creationId xmlns:a16="http://schemas.microsoft.com/office/drawing/2014/main" id="{9A24D3ED-DF84-50A4-A2F0-DD3BDA899B08}"/>
              </a:ext>
            </a:extLst>
          </p:cNvPr>
          <p:cNvSpPr txBox="1"/>
          <p:nvPr/>
        </p:nvSpPr>
        <p:spPr>
          <a:xfrm>
            <a:off x="1024868" y="2758248"/>
            <a:ext cx="6455926" cy="492443"/>
          </a:xfrm>
          <a:prstGeom prst="rect">
            <a:avLst/>
          </a:prstGeom>
        </p:spPr>
        <p:txBody>
          <a:bodyPr vert="horz" wrap="square" lIns="0" tIns="0" rIns="0" bIns="0" rtlCol="0">
            <a:spAutoFit/>
          </a:bodyPr>
          <a:lstStyle/>
          <a:p>
            <a:pPr marL="12700">
              <a:lnSpc>
                <a:spcPct val="100000"/>
              </a:lnSpc>
            </a:pPr>
            <a:r>
              <a:rPr lang="en-US" sz="3200" b="1" dirty="0">
                <a:solidFill>
                  <a:schemeClr val="tx2"/>
                </a:solidFill>
                <a:cs typeface="Arial"/>
              </a:rPr>
              <a:t>Things to consider:</a:t>
            </a:r>
            <a:endParaRPr sz="3200" dirty="0">
              <a:solidFill>
                <a:schemeClr val="tx2"/>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2" name="TextBox 1">
            <a:extLst>
              <a:ext uri="{FF2B5EF4-FFF2-40B4-BE49-F238E27FC236}">
                <a16:creationId xmlns:a16="http://schemas.microsoft.com/office/drawing/2014/main" id="{F3578B45-FFB0-371E-2DBE-857295D9D204}"/>
              </a:ext>
            </a:extLst>
          </p:cNvPr>
          <p:cNvSpPr txBox="1"/>
          <p:nvPr/>
        </p:nvSpPr>
        <p:spPr>
          <a:xfrm>
            <a:off x="1024868" y="3250691"/>
            <a:ext cx="6899932" cy="5632311"/>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Review expense amounts – where might you be able to reduce spending to avoid having to cut any expenses out entirely? </a:t>
            </a:r>
          </a:p>
          <a:p>
            <a:pPr marL="800100" lvl="1" indent="-342900">
              <a:buFont typeface="Arial" panose="020B0604020202020204" pitchFamily="34" charset="0"/>
              <a:buChar char="•"/>
            </a:pPr>
            <a:r>
              <a:rPr lang="en-US" sz="2400" dirty="0">
                <a:solidFill>
                  <a:schemeClr val="tx2"/>
                </a:solidFill>
              </a:rPr>
              <a:t>The “Costly Cs” </a:t>
            </a:r>
          </a:p>
          <a:p>
            <a:pPr marL="800100" lvl="1" indent="-342900">
              <a:buFont typeface="Arial" panose="020B0604020202020204" pitchFamily="34" charset="0"/>
              <a:buChar char="•"/>
            </a:pPr>
            <a:r>
              <a:rPr lang="en-US" sz="2400" dirty="0">
                <a:solidFill>
                  <a:schemeClr val="tx2"/>
                </a:solidFill>
              </a:rPr>
              <a:t>Subscriptions</a:t>
            </a:r>
          </a:p>
          <a:p>
            <a:pPr marL="1257300" lvl="2" indent="-342900">
              <a:buFont typeface="Arial" panose="020B0604020202020204" pitchFamily="34" charset="0"/>
              <a:buChar char="•"/>
            </a:pPr>
            <a:r>
              <a:rPr lang="en-US" sz="2400" dirty="0">
                <a:solidFill>
                  <a:schemeClr val="tx2"/>
                </a:solidFill>
              </a:rPr>
              <a:t>Streaming services</a:t>
            </a:r>
          </a:p>
          <a:p>
            <a:pPr marL="1257300" lvl="2" indent="-342900">
              <a:buFont typeface="Arial" panose="020B0604020202020204" pitchFamily="34" charset="0"/>
              <a:buChar char="•"/>
            </a:pPr>
            <a:r>
              <a:rPr lang="en-US" sz="2400" dirty="0">
                <a:solidFill>
                  <a:schemeClr val="tx2"/>
                </a:solidFill>
              </a:rPr>
              <a:t>Amazon Prime</a:t>
            </a:r>
          </a:p>
          <a:p>
            <a:pPr marL="1257300" lvl="2" indent="-342900">
              <a:buFont typeface="Arial" panose="020B0604020202020204" pitchFamily="34" charset="0"/>
              <a:buChar char="•"/>
            </a:pPr>
            <a:r>
              <a:rPr lang="en-US" sz="2400" dirty="0">
                <a:solidFill>
                  <a:schemeClr val="tx2"/>
                </a:solidFill>
              </a:rPr>
              <a:t>Chewy</a:t>
            </a:r>
          </a:p>
          <a:p>
            <a:pPr marL="1257300" lvl="2" indent="-342900">
              <a:buFont typeface="Arial" panose="020B0604020202020204" pitchFamily="34" charset="0"/>
              <a:buChar char="•"/>
            </a:pPr>
            <a:r>
              <a:rPr lang="en-US" sz="2400" dirty="0">
                <a:solidFill>
                  <a:schemeClr val="tx2"/>
                </a:solidFill>
              </a:rPr>
              <a:t>Food delivery services </a:t>
            </a:r>
          </a:p>
          <a:p>
            <a:pPr marL="1257300" lvl="2" indent="-342900">
              <a:buFont typeface="Arial" panose="020B0604020202020204" pitchFamily="34" charset="0"/>
              <a:buChar char="•"/>
            </a:pPr>
            <a:r>
              <a:rPr lang="en-US" sz="2400" dirty="0">
                <a:solidFill>
                  <a:schemeClr val="tx2"/>
                </a:solidFill>
              </a:rPr>
              <a:t>Grocery delivery services </a:t>
            </a:r>
          </a:p>
          <a:p>
            <a:pPr marL="1257300" lvl="2" indent="-342900">
              <a:buFont typeface="Arial" panose="020B0604020202020204" pitchFamily="34" charset="0"/>
              <a:buChar char="•"/>
            </a:pPr>
            <a:r>
              <a:rPr lang="en-US" sz="2400" dirty="0">
                <a:solidFill>
                  <a:schemeClr val="tx2"/>
                </a:solidFill>
              </a:rPr>
              <a:t>Magazines and newspapers </a:t>
            </a:r>
          </a:p>
          <a:p>
            <a:pPr marL="1257300" lvl="2" indent="-342900">
              <a:buFont typeface="Arial" panose="020B0604020202020204" pitchFamily="34" charset="0"/>
              <a:buChar char="•"/>
            </a:pPr>
            <a:r>
              <a:rPr lang="en-US" sz="2400" dirty="0">
                <a:solidFill>
                  <a:schemeClr val="tx2"/>
                </a:solidFill>
              </a:rPr>
              <a:t>Music subscriptions</a:t>
            </a:r>
          </a:p>
          <a:p>
            <a:pPr marL="1257300" lvl="2" indent="-342900">
              <a:buFont typeface="Arial" panose="020B0604020202020204" pitchFamily="34" charset="0"/>
              <a:buChar char="•"/>
            </a:pPr>
            <a:r>
              <a:rPr lang="en-US" sz="2400" dirty="0">
                <a:solidFill>
                  <a:schemeClr val="tx2"/>
                </a:solidFill>
              </a:rPr>
              <a:t>Wholesale/warehouse club stores </a:t>
            </a:r>
          </a:p>
          <a:p>
            <a:pPr marL="1257300" lvl="2" indent="-342900">
              <a:buFont typeface="Arial" panose="020B0604020202020204" pitchFamily="34" charset="0"/>
              <a:buChar char="•"/>
            </a:pPr>
            <a:r>
              <a:rPr lang="en-US" sz="2400" dirty="0">
                <a:solidFill>
                  <a:schemeClr val="tx2"/>
                </a:solidFill>
              </a:rPr>
              <a:t>Subscription boxes</a:t>
            </a:r>
          </a:p>
          <a:p>
            <a:pPr marL="800100" lvl="1" indent="-342900">
              <a:buFont typeface="Arial" panose="020B0604020202020204" pitchFamily="34" charset="0"/>
              <a:buChar char="•"/>
            </a:pPr>
            <a:endParaRPr lang="en-US" sz="2400" dirty="0">
              <a:solidFill>
                <a:schemeClr val="tx2"/>
              </a:solidFill>
            </a:endParaRPr>
          </a:p>
        </p:txBody>
      </p:sp>
      <p:pic>
        <p:nvPicPr>
          <p:cNvPr id="4" name="Picture 3">
            <a:extLst>
              <a:ext uri="{FF2B5EF4-FFF2-40B4-BE49-F238E27FC236}">
                <a16:creationId xmlns:a16="http://schemas.microsoft.com/office/drawing/2014/main" id="{F1018E25-961E-9D5B-A616-4BF5FF8C44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B3CBD1CC-E81D-0022-FCAC-352022F35607}"/>
              </a:ext>
            </a:extLst>
          </p:cNvPr>
          <p:cNvSpPr>
            <a:spLocks noGrp="1"/>
          </p:cNvSpPr>
          <p:nvPr>
            <p:ph type="sldNum" sz="quarter" idx="12"/>
          </p:nvPr>
        </p:nvSpPr>
        <p:spPr/>
        <p:txBody>
          <a:bodyPr/>
          <a:lstStyle/>
          <a:p>
            <a:fld id="{3AE85620-6D31-49DE-93C7-B51895D7EC9C}" type="slidenum">
              <a:rPr lang="en-US" smtClean="0"/>
              <a:t>12</a:t>
            </a:fld>
            <a:endParaRPr lang="en-US"/>
          </a:p>
        </p:txBody>
      </p:sp>
    </p:spTree>
    <p:custDataLst>
      <p:tags r:id="rId1"/>
    </p:custDataLst>
    <p:extLst>
      <p:ext uri="{BB962C8B-B14F-4D97-AF65-F5344CB8AC3E}">
        <p14:creationId xmlns:p14="http://schemas.microsoft.com/office/powerpoint/2010/main" val="1850164749"/>
      </p:ext>
    </p:extLst>
  </p:cSld>
  <p:clrMapOvr>
    <a:masterClrMapping/>
  </p:clrMapOvr>
  <mc:AlternateContent xmlns:mc="http://schemas.openxmlformats.org/markup-compatibility/2006" xmlns:p14="http://schemas.microsoft.com/office/powerpoint/2010/main">
    <mc:Choice Requires="p14">
      <p:transition spd="slow" p14:dur="1600" advClick="0" advTm="11000">
        <p14:gallery dir="l"/>
      </p:transition>
    </mc:Choice>
    <mc:Fallback xmlns="">
      <p:transition spd="slow" advClick="0" advTm="1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FD274-B84B-8074-7F8C-19D593C6A850}"/>
              </a:ext>
            </a:extLst>
          </p:cNvPr>
          <p:cNvPicPr>
            <a:picLocks noChangeAspect="1"/>
          </p:cNvPicPr>
          <p:nvPr/>
        </p:nvPicPr>
        <p:blipFill rotWithShape="1">
          <a:blip r:embed="rId4">
            <a:extLst>
              <a:ext uri="{28A0092B-C50C-407E-A947-70E740481C1C}">
                <a14:useLocalDpi xmlns:a14="http://schemas.microsoft.com/office/drawing/2010/main" val="0"/>
              </a:ext>
            </a:extLst>
          </a:blip>
          <a:srcRect l="145" r="145"/>
          <a:stretch/>
        </p:blipFill>
        <p:spPr>
          <a:xfrm>
            <a:off x="8991600" y="2472248"/>
            <a:ext cx="8113502" cy="5864295"/>
          </a:xfrm>
          <a:prstGeom prst="rect">
            <a:avLst/>
          </a:prstGeom>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Adjusting Your Budget</a:t>
            </a:r>
            <a:endParaRPr lang="en-US" sz="6000" spc="150" dirty="0">
              <a:solidFill>
                <a:schemeClr val="accent6"/>
              </a:solidFill>
              <a:cs typeface="Arial"/>
            </a:endParaRPr>
          </a:p>
        </p:txBody>
      </p:sp>
      <p:sp>
        <p:nvSpPr>
          <p:cNvPr id="14" name="object 5">
            <a:extLst>
              <a:ext uri="{FF2B5EF4-FFF2-40B4-BE49-F238E27FC236}">
                <a16:creationId xmlns:a16="http://schemas.microsoft.com/office/drawing/2014/main" id="{9A24D3ED-DF84-50A4-A2F0-DD3BDA899B08}"/>
              </a:ext>
            </a:extLst>
          </p:cNvPr>
          <p:cNvSpPr txBox="1"/>
          <p:nvPr/>
        </p:nvSpPr>
        <p:spPr>
          <a:xfrm>
            <a:off x="1024868" y="2419661"/>
            <a:ext cx="6455926" cy="492443"/>
          </a:xfrm>
          <a:prstGeom prst="rect">
            <a:avLst/>
          </a:prstGeom>
        </p:spPr>
        <p:txBody>
          <a:bodyPr vert="horz" wrap="square" lIns="0" tIns="0" rIns="0" bIns="0" rtlCol="0">
            <a:spAutoFit/>
          </a:bodyPr>
          <a:lstStyle/>
          <a:p>
            <a:pPr marL="12700">
              <a:lnSpc>
                <a:spcPct val="100000"/>
              </a:lnSpc>
            </a:pPr>
            <a:r>
              <a:rPr lang="en-US" sz="3200" b="1" dirty="0">
                <a:solidFill>
                  <a:schemeClr val="tx2"/>
                </a:solidFill>
                <a:cs typeface="Arial"/>
              </a:rPr>
              <a:t>Things to consider: </a:t>
            </a:r>
            <a:endParaRPr sz="3200" dirty="0">
              <a:solidFill>
                <a:schemeClr val="tx2"/>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2" name="TextBox 1">
            <a:extLst>
              <a:ext uri="{FF2B5EF4-FFF2-40B4-BE49-F238E27FC236}">
                <a16:creationId xmlns:a16="http://schemas.microsoft.com/office/drawing/2014/main" id="{F3578B45-FFB0-371E-2DBE-857295D9D204}"/>
              </a:ext>
            </a:extLst>
          </p:cNvPr>
          <p:cNvSpPr txBox="1"/>
          <p:nvPr/>
        </p:nvSpPr>
        <p:spPr>
          <a:xfrm>
            <a:off x="1024868" y="3250691"/>
            <a:ext cx="6899932" cy="637097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Review expense amounts – where might you be able to reduce spending to avoid having to cut any expenses out entirely?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Review income – any opportunities to bring more money in?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Start over and work your way down the list again – are you able to fit everything in with these adjustments?</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 If not, repeat these three steps until you can</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Today’s budget is a first draft: review it again!</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p:txBody>
      </p:sp>
      <p:pic>
        <p:nvPicPr>
          <p:cNvPr id="4" name="Picture 3">
            <a:extLst>
              <a:ext uri="{FF2B5EF4-FFF2-40B4-BE49-F238E27FC236}">
                <a16:creationId xmlns:a16="http://schemas.microsoft.com/office/drawing/2014/main" id="{A265DFB3-BF3D-638E-5010-24D615916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D3CA6878-AB0F-69C9-1704-0F881BFBA603}"/>
              </a:ext>
            </a:extLst>
          </p:cNvPr>
          <p:cNvSpPr>
            <a:spLocks noGrp="1"/>
          </p:cNvSpPr>
          <p:nvPr>
            <p:ph type="sldNum" sz="quarter" idx="12"/>
          </p:nvPr>
        </p:nvSpPr>
        <p:spPr/>
        <p:txBody>
          <a:bodyPr/>
          <a:lstStyle/>
          <a:p>
            <a:fld id="{3AE85620-6D31-49DE-93C7-B51895D7EC9C}" type="slidenum">
              <a:rPr lang="en-US" smtClean="0"/>
              <a:t>13</a:t>
            </a:fld>
            <a:endParaRPr lang="en-US"/>
          </a:p>
        </p:txBody>
      </p:sp>
    </p:spTree>
    <p:custDataLst>
      <p:tags r:id="rId1"/>
    </p:custDataLst>
    <p:extLst>
      <p:ext uri="{BB962C8B-B14F-4D97-AF65-F5344CB8AC3E}">
        <p14:creationId xmlns:p14="http://schemas.microsoft.com/office/powerpoint/2010/main" val="1127132368"/>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F12B087-84C0-C0A4-9E62-D0FCF802E29B}"/>
              </a:ext>
            </a:extLst>
          </p:cNvPr>
          <p:cNvSpPr txBox="1"/>
          <p:nvPr/>
        </p:nvSpPr>
        <p:spPr>
          <a:xfrm>
            <a:off x="1024868" y="2439317"/>
            <a:ext cx="6899932" cy="674030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Ease into changes gradually and stay mindful</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Find a tracking method that works for you</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Plan ahead for expected periodic expenses</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Include emergency savings in your budget</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Revisit your budget regularly, and make changes as your situation and goals change</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Have grace with yourself!</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You don’t have to do it alone – guidance is available</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p:txBody>
      </p:sp>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Tips for Success</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pic>
        <p:nvPicPr>
          <p:cNvPr id="3" name="Picture 2">
            <a:extLst>
              <a:ext uri="{FF2B5EF4-FFF2-40B4-BE49-F238E27FC236}">
                <a16:creationId xmlns:a16="http://schemas.microsoft.com/office/drawing/2014/main" id="{2E80BAF9-901F-4CA5-3599-A988461565EB}"/>
              </a:ext>
            </a:extLst>
          </p:cNvPr>
          <p:cNvPicPr>
            <a:picLocks noChangeAspect="1"/>
          </p:cNvPicPr>
          <p:nvPr/>
        </p:nvPicPr>
        <p:blipFill>
          <a:blip r:embed="rId5">
            <a:extLst>
              <a:ext uri="{28A0092B-C50C-407E-A947-70E740481C1C}">
                <a14:useLocalDpi xmlns:a14="http://schemas.microsoft.com/office/drawing/2010/main" val="0"/>
              </a:ext>
            </a:extLst>
          </a:blip>
          <a:srcRect l="2440" r="2440"/>
          <a:stretch/>
        </p:blipFill>
        <p:spPr>
          <a:xfrm>
            <a:off x="9114503" y="2439317"/>
            <a:ext cx="8142999" cy="5807214"/>
          </a:xfrm>
          <a:prstGeom prst="rect">
            <a:avLst/>
          </a:prstGeom>
          <a:ln>
            <a:solidFill>
              <a:schemeClr val="tx1"/>
            </a:solidFill>
          </a:ln>
        </p:spPr>
      </p:pic>
      <p:pic>
        <p:nvPicPr>
          <p:cNvPr id="2" name="Picture 1">
            <a:extLst>
              <a:ext uri="{FF2B5EF4-FFF2-40B4-BE49-F238E27FC236}">
                <a16:creationId xmlns:a16="http://schemas.microsoft.com/office/drawing/2014/main" id="{79F79416-207F-2E32-07A6-1EC4235832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4" name="Slide Number Placeholder 3">
            <a:extLst>
              <a:ext uri="{FF2B5EF4-FFF2-40B4-BE49-F238E27FC236}">
                <a16:creationId xmlns:a16="http://schemas.microsoft.com/office/drawing/2014/main" id="{C7CCA289-92E0-772E-EB4D-7DF45BB7BD42}"/>
              </a:ext>
            </a:extLst>
          </p:cNvPr>
          <p:cNvSpPr>
            <a:spLocks noGrp="1"/>
          </p:cNvSpPr>
          <p:nvPr>
            <p:ph type="sldNum" sz="quarter" idx="12"/>
          </p:nvPr>
        </p:nvSpPr>
        <p:spPr/>
        <p:txBody>
          <a:bodyPr/>
          <a:lstStyle/>
          <a:p>
            <a:fld id="{3AE85620-6D31-49DE-93C7-B51895D7EC9C}" type="slidenum">
              <a:rPr lang="en-US" smtClean="0"/>
              <a:t>14</a:t>
            </a:fld>
            <a:endParaRPr lang="en-US"/>
          </a:p>
        </p:txBody>
      </p:sp>
    </p:spTree>
    <p:custDataLst>
      <p:tags r:id="rId1"/>
    </p:custDataLst>
    <p:extLst>
      <p:ext uri="{BB962C8B-B14F-4D97-AF65-F5344CB8AC3E}">
        <p14:creationId xmlns:p14="http://schemas.microsoft.com/office/powerpoint/2010/main" val="1718388079"/>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4EC6C4A2-0BDE-8BEB-5A1F-2D7E59617109}"/>
              </a:ext>
            </a:extLst>
          </p:cNvPr>
          <p:cNvSpPr/>
          <p:nvPr/>
        </p:nvSpPr>
        <p:spPr>
          <a:xfrm>
            <a:off x="14135100" y="2247540"/>
            <a:ext cx="3733800" cy="1239391"/>
          </a:xfrm>
          <a:prstGeom prst="wedgeRoundRectCallout">
            <a:avLst>
              <a:gd name="adj1" fmla="val -37093"/>
              <a:gd name="adj2" fmla="val 9098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4: Plan to Save</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133617"/>
            <a:ext cx="8119132" cy="2246769"/>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Include it in your budget</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Have a separate emergency savings</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Use sinking funds</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Successful Saving</a:t>
            </a:r>
            <a:endParaRPr sz="3600" dirty="0">
              <a:solidFill>
                <a:schemeClr val="tx2"/>
              </a:solidFill>
              <a:cs typeface="Arial"/>
            </a:endParaRPr>
          </a:p>
        </p:txBody>
      </p:sp>
      <p:pic>
        <p:nvPicPr>
          <p:cNvPr id="3" name="Picture 2">
            <a:extLst>
              <a:ext uri="{FF2B5EF4-FFF2-40B4-BE49-F238E27FC236}">
                <a16:creationId xmlns:a16="http://schemas.microsoft.com/office/drawing/2014/main" id="{610BB7E2-DEFF-ACFF-F5B5-1778FFB6FB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2" name="TextBox 1">
            <a:extLst>
              <a:ext uri="{FF2B5EF4-FFF2-40B4-BE49-F238E27FC236}">
                <a16:creationId xmlns:a16="http://schemas.microsoft.com/office/drawing/2014/main" id="{2E8E9A56-70EC-AEA0-DB8A-844DBAD2B59F}"/>
              </a:ext>
            </a:extLst>
          </p:cNvPr>
          <p:cNvSpPr txBox="1"/>
          <p:nvPr/>
        </p:nvSpPr>
        <p:spPr>
          <a:xfrm>
            <a:off x="14347817" y="2544069"/>
            <a:ext cx="3521083" cy="646331"/>
          </a:xfrm>
          <a:prstGeom prst="rect">
            <a:avLst/>
          </a:prstGeom>
          <a:noFill/>
        </p:spPr>
        <p:txBody>
          <a:bodyPr wrap="square" rtlCol="0">
            <a:spAutoFit/>
          </a:bodyPr>
          <a:lstStyle/>
          <a:p>
            <a:r>
              <a:rPr lang="en-US" dirty="0">
                <a:solidFill>
                  <a:schemeClr val="bg1"/>
                </a:solidFill>
              </a:rPr>
              <a:t>Luna says its always a good idea to save money for emergency treats!</a:t>
            </a:r>
          </a:p>
        </p:txBody>
      </p:sp>
      <p:pic>
        <p:nvPicPr>
          <p:cNvPr id="5" name="Picture 4">
            <a:extLst>
              <a:ext uri="{FF2B5EF4-FFF2-40B4-BE49-F238E27FC236}">
                <a16:creationId xmlns:a16="http://schemas.microsoft.com/office/drawing/2014/main" id="{E0462152-F461-B8C1-3FCA-49ABE07BE970}"/>
              </a:ext>
            </a:extLst>
          </p:cNvPr>
          <p:cNvPicPr>
            <a:picLocks noChangeAspect="1"/>
          </p:cNvPicPr>
          <p:nvPr/>
        </p:nvPicPr>
        <p:blipFill>
          <a:blip r:embed="rId6"/>
          <a:stretch>
            <a:fillRect/>
          </a:stretch>
        </p:blipFill>
        <p:spPr>
          <a:xfrm>
            <a:off x="9142079" y="2176660"/>
            <a:ext cx="4797968" cy="6407451"/>
          </a:xfrm>
          <a:prstGeom prst="rect">
            <a:avLst/>
          </a:prstGeom>
        </p:spPr>
      </p:pic>
      <p:sp>
        <p:nvSpPr>
          <p:cNvPr id="4" name="Slide Number Placeholder 3">
            <a:extLst>
              <a:ext uri="{FF2B5EF4-FFF2-40B4-BE49-F238E27FC236}">
                <a16:creationId xmlns:a16="http://schemas.microsoft.com/office/drawing/2014/main" id="{0EDFB129-281F-8660-0BDB-9B951F19B599}"/>
              </a:ext>
            </a:extLst>
          </p:cNvPr>
          <p:cNvSpPr>
            <a:spLocks noGrp="1"/>
          </p:cNvSpPr>
          <p:nvPr>
            <p:ph type="sldNum" sz="quarter" idx="12"/>
          </p:nvPr>
        </p:nvSpPr>
        <p:spPr/>
        <p:txBody>
          <a:bodyPr/>
          <a:lstStyle/>
          <a:p>
            <a:fld id="{3AE85620-6D31-49DE-93C7-B51895D7EC9C}" type="slidenum">
              <a:rPr lang="en-US" smtClean="0"/>
              <a:t>15</a:t>
            </a:fld>
            <a:endParaRPr lang="en-US"/>
          </a:p>
        </p:txBody>
      </p:sp>
    </p:spTree>
    <p:custDataLst>
      <p:tags r:id="rId1"/>
    </p:custDataLst>
    <p:extLst>
      <p:ext uri="{BB962C8B-B14F-4D97-AF65-F5344CB8AC3E}">
        <p14:creationId xmlns:p14="http://schemas.microsoft.com/office/powerpoint/2010/main" val="1205843659"/>
      </p:ext>
    </p:extLst>
  </p:cSld>
  <p:clrMapOvr>
    <a:masterClrMapping/>
  </p:clrMapOvr>
  <mc:AlternateContent xmlns:mc="http://schemas.openxmlformats.org/markup-compatibility/2006" xmlns:p14="http://schemas.microsoft.com/office/powerpoint/2010/main">
    <mc:Choice Requires="p14">
      <p:transition spd="slow" p14:dur="1600" advClick="0" advTm="9450">
        <p14:gallery dir="l"/>
      </p:transition>
    </mc:Choice>
    <mc:Fallback xmlns="">
      <p:transition spd="slow" advClick="0" advTm="945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8FC2-CBD4-5F98-2771-D6C552C1070F}"/>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E59C99E7-D7AC-FF17-C813-A4C891791161}"/>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8E4E989D-9AC1-46F0-3922-D905A01DEED4}"/>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AECF3862-6190-EF44-1B23-61C6A05856C3}"/>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69D412FA-3023-7E35-61A8-2326DF93E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15D9F992-DA79-B770-B102-7F603C1F861F}"/>
              </a:ext>
            </a:extLst>
          </p:cNvPr>
          <p:cNvSpPr txBox="1"/>
          <p:nvPr/>
        </p:nvSpPr>
        <p:spPr>
          <a:xfrm>
            <a:off x="1024868" y="3133617"/>
            <a:ext cx="8119132" cy="1384995"/>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An agreement wherein someone received goods or services now with the understanding they will pay the creditor back later.</a:t>
            </a:r>
          </a:p>
        </p:txBody>
      </p:sp>
      <p:sp>
        <p:nvSpPr>
          <p:cNvPr id="10" name="object 5">
            <a:extLst>
              <a:ext uri="{FF2B5EF4-FFF2-40B4-BE49-F238E27FC236}">
                <a16:creationId xmlns:a16="http://schemas.microsoft.com/office/drawing/2014/main" id="{1F3B72B3-B75D-2DFA-B5D7-C3302ED36526}"/>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Credit is:</a:t>
            </a:r>
            <a:endParaRPr sz="3600" dirty="0">
              <a:solidFill>
                <a:schemeClr val="tx2"/>
              </a:solidFill>
              <a:cs typeface="Arial"/>
            </a:endParaRPr>
          </a:p>
        </p:txBody>
      </p:sp>
      <p:pic>
        <p:nvPicPr>
          <p:cNvPr id="3" name="Picture 2">
            <a:extLst>
              <a:ext uri="{FF2B5EF4-FFF2-40B4-BE49-F238E27FC236}">
                <a16:creationId xmlns:a16="http://schemas.microsoft.com/office/drawing/2014/main" id="{BA6E475A-05B2-C7E4-0A0E-7BECF4A9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2" name="TextBox 1">
            <a:extLst>
              <a:ext uri="{FF2B5EF4-FFF2-40B4-BE49-F238E27FC236}">
                <a16:creationId xmlns:a16="http://schemas.microsoft.com/office/drawing/2014/main" id="{10C287EB-848E-BBF9-9933-50B83BDEEB7D}"/>
              </a:ext>
            </a:extLst>
          </p:cNvPr>
          <p:cNvSpPr txBox="1"/>
          <p:nvPr/>
        </p:nvSpPr>
        <p:spPr>
          <a:xfrm>
            <a:off x="11566517" y="2906005"/>
            <a:ext cx="3521083" cy="646331"/>
          </a:xfrm>
          <a:prstGeom prst="rect">
            <a:avLst/>
          </a:prstGeom>
          <a:noFill/>
        </p:spPr>
        <p:txBody>
          <a:bodyPr wrap="square" rtlCol="0">
            <a:spAutoFit/>
          </a:bodyPr>
          <a:lstStyle/>
          <a:p>
            <a:r>
              <a:rPr lang="en-US" dirty="0">
                <a:solidFill>
                  <a:schemeClr val="bg1"/>
                </a:solidFill>
              </a:rPr>
              <a:t>Luna says its always a good idea to save money for emergency treats!</a:t>
            </a:r>
          </a:p>
        </p:txBody>
      </p:sp>
      <p:pic>
        <p:nvPicPr>
          <p:cNvPr id="5" name="Picture 4">
            <a:extLst>
              <a:ext uri="{FF2B5EF4-FFF2-40B4-BE49-F238E27FC236}">
                <a16:creationId xmlns:a16="http://schemas.microsoft.com/office/drawing/2014/main" id="{11477B73-DA70-8A6A-FD8A-DF33201B9819}"/>
              </a:ext>
            </a:extLst>
          </p:cNvPr>
          <p:cNvPicPr>
            <a:picLocks noChangeAspect="1"/>
          </p:cNvPicPr>
          <p:nvPr/>
        </p:nvPicPr>
        <p:blipFill>
          <a:blip r:embed="rId6"/>
          <a:stretch>
            <a:fillRect/>
          </a:stretch>
        </p:blipFill>
        <p:spPr>
          <a:xfrm>
            <a:off x="4265279" y="4889357"/>
            <a:ext cx="9753600" cy="3619500"/>
          </a:xfrm>
          <a:prstGeom prst="rect">
            <a:avLst/>
          </a:prstGeom>
        </p:spPr>
      </p:pic>
      <p:sp>
        <p:nvSpPr>
          <p:cNvPr id="4" name="Slide Number Placeholder 3">
            <a:extLst>
              <a:ext uri="{FF2B5EF4-FFF2-40B4-BE49-F238E27FC236}">
                <a16:creationId xmlns:a16="http://schemas.microsoft.com/office/drawing/2014/main" id="{10A0149B-5460-D2D2-3CAB-BDA514553FAE}"/>
              </a:ext>
            </a:extLst>
          </p:cNvPr>
          <p:cNvSpPr>
            <a:spLocks noGrp="1"/>
          </p:cNvSpPr>
          <p:nvPr>
            <p:ph type="sldNum" sz="quarter" idx="12"/>
          </p:nvPr>
        </p:nvSpPr>
        <p:spPr/>
        <p:txBody>
          <a:bodyPr/>
          <a:lstStyle/>
          <a:p>
            <a:fld id="{3AE85620-6D31-49DE-93C7-B51895D7EC9C}" type="slidenum">
              <a:rPr lang="en-US" smtClean="0"/>
              <a:t>16</a:t>
            </a:fld>
            <a:endParaRPr lang="en-US"/>
          </a:p>
        </p:txBody>
      </p:sp>
    </p:spTree>
    <p:custDataLst>
      <p:tags r:id="rId1"/>
    </p:custDataLst>
    <p:extLst>
      <p:ext uri="{BB962C8B-B14F-4D97-AF65-F5344CB8AC3E}">
        <p14:creationId xmlns:p14="http://schemas.microsoft.com/office/powerpoint/2010/main" val="3223808620"/>
      </p:ext>
    </p:extLst>
  </p:cSld>
  <p:clrMapOvr>
    <a:masterClrMapping/>
  </p:clrMapOvr>
  <mc:AlternateContent xmlns:mc="http://schemas.openxmlformats.org/markup-compatibility/2006" xmlns:p14="http://schemas.microsoft.com/office/powerpoint/2010/main">
    <mc:Choice Requires="p14">
      <p:transition spd="slow" p14:dur="1600" advClick="0" advTm="9000">
        <p14:gallery dir="l"/>
      </p:transition>
    </mc:Choice>
    <mc:Fallback xmlns="">
      <p:transition spd="slow" advClick="0" advTm="9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ED80-4134-7C41-68E1-3A296ED10D75}"/>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5326CD41-51C2-249E-D9DE-E3755FA04D16}"/>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383BA94D-2960-4110-C5BE-9759BE44AD40}"/>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5FC7CC67-0079-0FE2-BC7D-C73F711EBD49}"/>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7D69C77B-47EC-56EC-D8E1-3829C3480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5C06B2D4-F1CC-F0A8-0BF0-F3F76B9BB348}"/>
              </a:ext>
            </a:extLst>
          </p:cNvPr>
          <p:cNvSpPr txBox="1"/>
          <p:nvPr/>
        </p:nvSpPr>
        <p:spPr>
          <a:xfrm>
            <a:off x="1022947" y="2969226"/>
            <a:ext cx="8119132" cy="2677656"/>
          </a:xfrm>
          <a:prstGeom prst="rect">
            <a:avLst/>
          </a:prstGeom>
          <a:noFill/>
        </p:spPr>
        <p:txBody>
          <a:bodyPr wrap="square">
            <a:spAutoFit/>
          </a:bodyPr>
          <a:lstStyle/>
          <a:p>
            <a:pPr marL="342900" indent="-342900">
              <a:buFont typeface="Arial" panose="020B0604020202020204" pitchFamily="34" charset="0"/>
              <a:buChar char="•"/>
            </a:pPr>
            <a:r>
              <a:rPr lang="en-US" sz="2800" kern="100" dirty="0">
                <a:solidFill>
                  <a:schemeClr val="tx2"/>
                </a:solidFill>
                <a:effectLst/>
                <a:ea typeface="Calibri" panose="020F0502020204030204" pitchFamily="34" charset="0"/>
                <a:cs typeface="Times New Roman" panose="02020603050405020304" pitchFamily="18" charset="0"/>
              </a:rPr>
              <a:t>A statement that has information about your credit history and current credit activity, showing details of how you are currently and have previously managed credit accounts.</a:t>
            </a:r>
          </a:p>
          <a:p>
            <a:pPr marL="342900" indent="-342900">
              <a:buFont typeface="Arial" panose="020B0604020202020204" pitchFamily="34" charset="0"/>
              <a:buChar char="•"/>
            </a:pPr>
            <a:r>
              <a:rPr lang="en-US" sz="2800" kern="100" dirty="0">
                <a:solidFill>
                  <a:schemeClr val="tx2"/>
                </a:solidFill>
                <a:effectLst/>
                <a:ea typeface="Calibri" panose="020F0502020204030204" pitchFamily="34" charset="0"/>
                <a:cs typeface="Times New Roman" panose="02020603050405020304" pitchFamily="18" charset="0"/>
              </a:rPr>
              <a:t>Generated and provided by three credit bureaus</a:t>
            </a:r>
          </a:p>
          <a:p>
            <a:endParaRPr lang="en-US" sz="2800" dirty="0">
              <a:solidFill>
                <a:schemeClr val="tx2"/>
              </a:solidFill>
            </a:endParaRPr>
          </a:p>
        </p:txBody>
      </p:sp>
      <p:sp>
        <p:nvSpPr>
          <p:cNvPr id="10" name="object 5">
            <a:extLst>
              <a:ext uri="{FF2B5EF4-FFF2-40B4-BE49-F238E27FC236}">
                <a16:creationId xmlns:a16="http://schemas.microsoft.com/office/drawing/2014/main" id="{0284F864-122F-EC44-1FFD-CA831CD7697D}"/>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A Credit Report is:</a:t>
            </a:r>
            <a:endParaRPr sz="3600" dirty="0">
              <a:solidFill>
                <a:schemeClr val="tx2"/>
              </a:solidFill>
              <a:cs typeface="Arial"/>
            </a:endParaRPr>
          </a:p>
        </p:txBody>
      </p:sp>
      <p:pic>
        <p:nvPicPr>
          <p:cNvPr id="3" name="Picture 2">
            <a:extLst>
              <a:ext uri="{FF2B5EF4-FFF2-40B4-BE49-F238E27FC236}">
                <a16:creationId xmlns:a16="http://schemas.microsoft.com/office/drawing/2014/main" id="{B38D85C0-72C2-C14B-AF0D-FD4E21CC8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2" name="TextBox 1">
            <a:extLst>
              <a:ext uri="{FF2B5EF4-FFF2-40B4-BE49-F238E27FC236}">
                <a16:creationId xmlns:a16="http://schemas.microsoft.com/office/drawing/2014/main" id="{6D5C525F-788C-6F86-307A-A6C6E9032419}"/>
              </a:ext>
            </a:extLst>
          </p:cNvPr>
          <p:cNvSpPr txBox="1"/>
          <p:nvPr/>
        </p:nvSpPr>
        <p:spPr>
          <a:xfrm>
            <a:off x="11566517" y="2906005"/>
            <a:ext cx="3521083" cy="646331"/>
          </a:xfrm>
          <a:prstGeom prst="rect">
            <a:avLst/>
          </a:prstGeom>
          <a:noFill/>
        </p:spPr>
        <p:txBody>
          <a:bodyPr wrap="square" rtlCol="0">
            <a:spAutoFit/>
          </a:bodyPr>
          <a:lstStyle/>
          <a:p>
            <a:r>
              <a:rPr lang="en-US" dirty="0">
                <a:solidFill>
                  <a:schemeClr val="bg1"/>
                </a:solidFill>
              </a:rPr>
              <a:t>Luna says its always a good idea to save money for emergency treats!</a:t>
            </a:r>
          </a:p>
        </p:txBody>
      </p:sp>
      <p:pic>
        <p:nvPicPr>
          <p:cNvPr id="4" name="Picture 3">
            <a:extLst>
              <a:ext uri="{FF2B5EF4-FFF2-40B4-BE49-F238E27FC236}">
                <a16:creationId xmlns:a16="http://schemas.microsoft.com/office/drawing/2014/main" id="{046A827A-FD33-ABA7-AF0A-14DA76672366}"/>
              </a:ext>
            </a:extLst>
          </p:cNvPr>
          <p:cNvPicPr>
            <a:picLocks noChangeAspect="1"/>
          </p:cNvPicPr>
          <p:nvPr/>
        </p:nvPicPr>
        <p:blipFill>
          <a:blip r:embed="rId6"/>
          <a:stretch>
            <a:fillRect/>
          </a:stretch>
        </p:blipFill>
        <p:spPr>
          <a:xfrm>
            <a:off x="10396326" y="3137074"/>
            <a:ext cx="5861464" cy="4534642"/>
          </a:xfrm>
          <a:prstGeom prst="rect">
            <a:avLst/>
          </a:prstGeom>
        </p:spPr>
      </p:pic>
      <p:pic>
        <p:nvPicPr>
          <p:cNvPr id="6" name="Picture 5">
            <a:extLst>
              <a:ext uri="{FF2B5EF4-FFF2-40B4-BE49-F238E27FC236}">
                <a16:creationId xmlns:a16="http://schemas.microsoft.com/office/drawing/2014/main" id="{415131FA-EE90-657C-64D5-AA8F41DF5213}"/>
              </a:ext>
            </a:extLst>
          </p:cNvPr>
          <p:cNvPicPr>
            <a:picLocks noChangeAspect="1"/>
          </p:cNvPicPr>
          <p:nvPr/>
        </p:nvPicPr>
        <p:blipFill>
          <a:blip r:embed="rId7"/>
          <a:stretch>
            <a:fillRect/>
          </a:stretch>
        </p:blipFill>
        <p:spPr>
          <a:xfrm>
            <a:off x="2453613" y="5876724"/>
            <a:ext cx="5257800" cy="2738438"/>
          </a:xfrm>
          <a:prstGeom prst="rect">
            <a:avLst/>
          </a:prstGeom>
        </p:spPr>
      </p:pic>
      <p:sp>
        <p:nvSpPr>
          <p:cNvPr id="5" name="Slide Number Placeholder 4">
            <a:extLst>
              <a:ext uri="{FF2B5EF4-FFF2-40B4-BE49-F238E27FC236}">
                <a16:creationId xmlns:a16="http://schemas.microsoft.com/office/drawing/2014/main" id="{FEC2E2FC-F5C1-52E5-C1A5-18681D9BD7C6}"/>
              </a:ext>
            </a:extLst>
          </p:cNvPr>
          <p:cNvSpPr>
            <a:spLocks noGrp="1"/>
          </p:cNvSpPr>
          <p:nvPr>
            <p:ph type="sldNum" sz="quarter" idx="12"/>
          </p:nvPr>
        </p:nvSpPr>
        <p:spPr/>
        <p:txBody>
          <a:bodyPr/>
          <a:lstStyle/>
          <a:p>
            <a:fld id="{3AE85620-6D31-49DE-93C7-B51895D7EC9C}" type="slidenum">
              <a:rPr lang="en-US" smtClean="0"/>
              <a:t>17</a:t>
            </a:fld>
            <a:endParaRPr lang="en-US"/>
          </a:p>
        </p:txBody>
      </p:sp>
    </p:spTree>
    <p:custDataLst>
      <p:tags r:id="rId1"/>
    </p:custDataLst>
    <p:extLst>
      <p:ext uri="{BB962C8B-B14F-4D97-AF65-F5344CB8AC3E}">
        <p14:creationId xmlns:p14="http://schemas.microsoft.com/office/powerpoint/2010/main" val="1773050498"/>
      </p:ext>
    </p:extLst>
  </p:cSld>
  <p:clrMapOvr>
    <a:masterClrMapping/>
  </p:clrMapOvr>
  <mc:AlternateContent xmlns:mc="http://schemas.openxmlformats.org/markup-compatibility/2006" xmlns:p14="http://schemas.microsoft.com/office/powerpoint/2010/main">
    <mc:Choice Requires="p14">
      <p:transition spd="slow" p14:dur="1600" advClick="0" advTm="15000">
        <p14:gallery dir="l"/>
      </p:transition>
    </mc:Choice>
    <mc:Fallback xmlns="">
      <p:transition spd="slow"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133617"/>
            <a:ext cx="7585732" cy="5262979"/>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Remember: credit is a tool, not extra money.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Know your strengths and weaknesses, and plan accordingly.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Bulk up your emergency savings to avoid having to turn to credit to cover unexpected expenses.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Keep balances manageable and prioritize making all payments on time.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Keep an eye on your credit report for errors.</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Tips for healthy credit use:</a:t>
            </a:r>
            <a:endParaRPr sz="3600" dirty="0">
              <a:solidFill>
                <a:schemeClr val="tx2"/>
              </a:solidFill>
              <a:cs typeface="Arial"/>
            </a:endParaRPr>
          </a:p>
        </p:txBody>
      </p:sp>
      <p:pic>
        <p:nvPicPr>
          <p:cNvPr id="4" name="Picture 3">
            <a:extLst>
              <a:ext uri="{FF2B5EF4-FFF2-40B4-BE49-F238E27FC236}">
                <a16:creationId xmlns:a16="http://schemas.microsoft.com/office/drawing/2014/main" id="{95C7A678-74CB-7803-52BD-38B23A829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pic>
        <p:nvPicPr>
          <p:cNvPr id="3" name="Picture 2">
            <a:extLst>
              <a:ext uri="{FF2B5EF4-FFF2-40B4-BE49-F238E27FC236}">
                <a16:creationId xmlns:a16="http://schemas.microsoft.com/office/drawing/2014/main" id="{EB9C4306-D809-4E7E-1861-2302836C9C75}"/>
              </a:ext>
            </a:extLst>
          </p:cNvPr>
          <p:cNvPicPr>
            <a:picLocks noChangeAspect="1"/>
          </p:cNvPicPr>
          <p:nvPr/>
        </p:nvPicPr>
        <p:blipFill>
          <a:blip r:embed="rId6"/>
          <a:stretch>
            <a:fillRect/>
          </a:stretch>
        </p:blipFill>
        <p:spPr>
          <a:xfrm>
            <a:off x="10134601" y="2341928"/>
            <a:ext cx="6231681" cy="5742922"/>
          </a:xfrm>
          <a:prstGeom prst="rect">
            <a:avLst/>
          </a:prstGeom>
        </p:spPr>
      </p:pic>
      <p:sp>
        <p:nvSpPr>
          <p:cNvPr id="2" name="Slide Number Placeholder 1">
            <a:extLst>
              <a:ext uri="{FF2B5EF4-FFF2-40B4-BE49-F238E27FC236}">
                <a16:creationId xmlns:a16="http://schemas.microsoft.com/office/drawing/2014/main" id="{F38FBB9F-344C-B80C-2DCF-CED69BACAC2B}"/>
              </a:ext>
            </a:extLst>
          </p:cNvPr>
          <p:cNvSpPr>
            <a:spLocks noGrp="1"/>
          </p:cNvSpPr>
          <p:nvPr>
            <p:ph type="sldNum" sz="quarter" idx="12"/>
          </p:nvPr>
        </p:nvSpPr>
        <p:spPr/>
        <p:txBody>
          <a:bodyPr/>
          <a:lstStyle/>
          <a:p>
            <a:fld id="{3AE85620-6D31-49DE-93C7-B51895D7EC9C}" type="slidenum">
              <a:rPr lang="en-US" smtClean="0"/>
              <a:t>18</a:t>
            </a:fld>
            <a:endParaRPr lang="en-US"/>
          </a:p>
        </p:txBody>
      </p:sp>
    </p:spTree>
    <p:custDataLst>
      <p:tags r:id="rId1"/>
    </p:custDataLst>
    <p:extLst>
      <p:ext uri="{BB962C8B-B14F-4D97-AF65-F5344CB8AC3E}">
        <p14:creationId xmlns:p14="http://schemas.microsoft.com/office/powerpoint/2010/main" val="3843613489"/>
      </p:ext>
    </p:extLst>
  </p:cSld>
  <p:clrMapOvr>
    <a:masterClrMapping/>
  </p:clrMapOvr>
  <mc:AlternateContent xmlns:mc="http://schemas.openxmlformats.org/markup-compatibility/2006" xmlns:p14="http://schemas.microsoft.com/office/powerpoint/2010/main">
    <mc:Choice Requires="p14">
      <p:transition spd="slow" p14:dur="1600" advClick="0" advTm="6000">
        <p14:gallery dir="l"/>
      </p:transition>
    </mc:Choice>
    <mc:Fallback xmlns="">
      <p:transition spd="slow"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9EE76-1C4B-1153-78AF-8B4306934AB5}"/>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D83B8545-4431-CA78-77C5-B07975C8ECD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B13B1CEF-DB0D-452F-6197-66DC6C8DDA19}"/>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BABBAFC6-9890-889B-D5E2-DF08AF6355B4}"/>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BCF27F38-2F15-65AF-4EAA-868010550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B4512D9B-51BC-7485-B73E-A716A91907BC}"/>
              </a:ext>
            </a:extLst>
          </p:cNvPr>
          <p:cNvSpPr txBox="1"/>
          <p:nvPr/>
        </p:nvSpPr>
        <p:spPr>
          <a:xfrm>
            <a:off x="1024868" y="3133617"/>
            <a:ext cx="7585732" cy="5693866"/>
          </a:xfrm>
          <a:prstGeom prst="rect">
            <a:avLst/>
          </a:prstGeom>
          <a:noFill/>
        </p:spPr>
        <p:txBody>
          <a:bodyPr wrap="square">
            <a:spAutoFit/>
          </a:bodyPr>
          <a:lstStyle/>
          <a:p>
            <a:pPr marL="342900" indent="-342900">
              <a:buFont typeface="Arial" panose="020B0604020202020204" pitchFamily="34" charset="0"/>
              <a:buChar char="•"/>
            </a:pPr>
            <a:r>
              <a:rPr lang="en-US" sz="2800" dirty="0">
                <a:solidFill>
                  <a:srgbClr val="44546A"/>
                </a:solidFill>
              </a:rPr>
              <a:t>Make every payment on time every month.</a:t>
            </a:r>
          </a:p>
          <a:p>
            <a:pPr marL="342900" indent="-342900">
              <a:buFont typeface="Arial" panose="020B0604020202020204" pitchFamily="34" charset="0"/>
              <a:buChar char="•"/>
            </a:pPr>
            <a:endParaRPr lang="en-US" sz="2800" dirty="0">
              <a:solidFill>
                <a:srgbClr val="44546A"/>
              </a:solidFill>
            </a:endParaRPr>
          </a:p>
          <a:p>
            <a:pPr marL="342900" indent="-342900">
              <a:buFont typeface="Arial" panose="020B0604020202020204" pitchFamily="34" charset="0"/>
              <a:buChar char="•"/>
            </a:pPr>
            <a:r>
              <a:rPr lang="en-US" sz="2800" dirty="0">
                <a:solidFill>
                  <a:srgbClr val="44546A"/>
                </a:solidFill>
              </a:rPr>
              <a:t>Keep credit card balances low.</a:t>
            </a:r>
          </a:p>
          <a:p>
            <a:pPr marL="342900" indent="-342900">
              <a:buFont typeface="Arial" panose="020B0604020202020204" pitchFamily="34" charset="0"/>
              <a:buChar char="•"/>
            </a:pPr>
            <a:endParaRPr lang="en-US" sz="2800" dirty="0">
              <a:solidFill>
                <a:srgbClr val="44546A"/>
              </a:solidFill>
            </a:endParaRPr>
          </a:p>
          <a:p>
            <a:pPr marL="342900" indent="-342900">
              <a:buFont typeface="Arial" panose="020B0604020202020204" pitchFamily="34" charset="0"/>
              <a:buChar char="•"/>
            </a:pPr>
            <a:r>
              <a:rPr lang="en-US" sz="2800" dirty="0">
                <a:solidFill>
                  <a:srgbClr val="44546A"/>
                </a:solidFill>
              </a:rPr>
              <a:t>Only apply for new credit when you need it.</a:t>
            </a:r>
          </a:p>
          <a:p>
            <a:pPr marL="342900" indent="-342900">
              <a:buFont typeface="Arial" panose="020B0604020202020204" pitchFamily="34" charset="0"/>
              <a:buChar char="•"/>
            </a:pPr>
            <a:endParaRPr lang="en-US" sz="2800" dirty="0">
              <a:solidFill>
                <a:schemeClr val="tx2">
                  <a:alpha val="30000"/>
                </a:schemeClr>
              </a:solidFill>
            </a:endParaRPr>
          </a:p>
          <a:p>
            <a:pPr marL="342900" indent="-342900">
              <a:buFont typeface="Arial" panose="020B0604020202020204" pitchFamily="34" charset="0"/>
              <a:buChar char="•"/>
            </a:pPr>
            <a:r>
              <a:rPr lang="en-US" sz="2800" dirty="0">
                <a:solidFill>
                  <a:schemeClr val="tx2"/>
                </a:solidFill>
              </a:rPr>
              <a:t>Don’t ignore bills – even if its incorrect or don’t think you owe it.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Review your credit report at least once every year at: AnnualCreditReport.com</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Make </a:t>
            </a:r>
            <a:r>
              <a:rPr lang="en-US" sz="2800" b="1" dirty="0">
                <a:solidFill>
                  <a:schemeClr val="tx2"/>
                </a:solidFill>
              </a:rPr>
              <a:t>every</a:t>
            </a:r>
            <a:r>
              <a:rPr lang="en-US" sz="2800" dirty="0">
                <a:solidFill>
                  <a:schemeClr val="tx2"/>
                </a:solidFill>
              </a:rPr>
              <a:t> payment on time </a:t>
            </a:r>
            <a:r>
              <a:rPr lang="en-US" sz="2800" b="1" dirty="0">
                <a:solidFill>
                  <a:schemeClr val="tx2"/>
                </a:solidFill>
              </a:rPr>
              <a:t>every</a:t>
            </a:r>
            <a:r>
              <a:rPr lang="en-US" sz="2800" dirty="0">
                <a:solidFill>
                  <a:schemeClr val="tx2"/>
                </a:solidFill>
              </a:rPr>
              <a:t> month. </a:t>
            </a:r>
          </a:p>
        </p:txBody>
      </p:sp>
      <p:sp>
        <p:nvSpPr>
          <p:cNvPr id="10" name="object 5">
            <a:extLst>
              <a:ext uri="{FF2B5EF4-FFF2-40B4-BE49-F238E27FC236}">
                <a16:creationId xmlns:a16="http://schemas.microsoft.com/office/drawing/2014/main" id="{32BD1D79-364A-A5A7-FDBE-AE292FDD09D5}"/>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Building Positive Credit History:</a:t>
            </a:r>
            <a:endParaRPr sz="3600" dirty="0">
              <a:solidFill>
                <a:schemeClr val="tx2"/>
              </a:solidFill>
              <a:cs typeface="Arial"/>
            </a:endParaRPr>
          </a:p>
        </p:txBody>
      </p:sp>
      <p:pic>
        <p:nvPicPr>
          <p:cNvPr id="4" name="Picture 3">
            <a:extLst>
              <a:ext uri="{FF2B5EF4-FFF2-40B4-BE49-F238E27FC236}">
                <a16:creationId xmlns:a16="http://schemas.microsoft.com/office/drawing/2014/main" id="{84628518-D411-32A7-A740-0E9C2AF9F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pic>
        <p:nvPicPr>
          <p:cNvPr id="2" name="Picture 1">
            <a:extLst>
              <a:ext uri="{FF2B5EF4-FFF2-40B4-BE49-F238E27FC236}">
                <a16:creationId xmlns:a16="http://schemas.microsoft.com/office/drawing/2014/main" id="{FA89F7BB-116A-3AEF-2716-8BC109033F7A}"/>
              </a:ext>
            </a:extLst>
          </p:cNvPr>
          <p:cNvPicPr>
            <a:picLocks noChangeAspect="1"/>
          </p:cNvPicPr>
          <p:nvPr/>
        </p:nvPicPr>
        <p:blipFill>
          <a:blip r:embed="rId6"/>
          <a:stretch>
            <a:fillRect/>
          </a:stretch>
        </p:blipFill>
        <p:spPr>
          <a:xfrm>
            <a:off x="9559268" y="2667000"/>
            <a:ext cx="7772400" cy="4953000"/>
          </a:xfrm>
          <a:prstGeom prst="rect">
            <a:avLst/>
          </a:prstGeom>
        </p:spPr>
      </p:pic>
      <p:sp>
        <p:nvSpPr>
          <p:cNvPr id="3" name="Slide Number Placeholder 2">
            <a:extLst>
              <a:ext uri="{FF2B5EF4-FFF2-40B4-BE49-F238E27FC236}">
                <a16:creationId xmlns:a16="http://schemas.microsoft.com/office/drawing/2014/main" id="{DC296D4D-91D1-7DCF-9051-D24C0CE79C0B}"/>
              </a:ext>
            </a:extLst>
          </p:cNvPr>
          <p:cNvSpPr>
            <a:spLocks noGrp="1"/>
          </p:cNvSpPr>
          <p:nvPr>
            <p:ph type="sldNum" sz="quarter" idx="12"/>
          </p:nvPr>
        </p:nvSpPr>
        <p:spPr/>
        <p:txBody>
          <a:bodyPr/>
          <a:lstStyle/>
          <a:p>
            <a:fld id="{3AE85620-6D31-49DE-93C7-B51895D7EC9C}" type="slidenum">
              <a:rPr lang="en-US" smtClean="0"/>
              <a:t>19</a:t>
            </a:fld>
            <a:endParaRPr lang="en-US"/>
          </a:p>
        </p:txBody>
      </p:sp>
    </p:spTree>
    <p:custDataLst>
      <p:tags r:id="rId1"/>
    </p:custDataLst>
    <p:extLst>
      <p:ext uri="{BB962C8B-B14F-4D97-AF65-F5344CB8AC3E}">
        <p14:creationId xmlns:p14="http://schemas.microsoft.com/office/powerpoint/2010/main" val="2115289653"/>
      </p:ext>
    </p:extLst>
  </p:cSld>
  <p:clrMapOvr>
    <a:masterClrMapping/>
  </p:clrMapOvr>
  <mc:AlternateContent xmlns:mc="http://schemas.openxmlformats.org/markup-compatibility/2006" xmlns:p14="http://schemas.microsoft.com/office/powerpoint/2010/main">
    <mc:Choice Requires="p14">
      <p:transition spd="slow" p14:dur="1600" advClick="0" advTm="18750">
        <p14:gallery dir="l"/>
      </p:transition>
    </mc:Choice>
    <mc:Fallback xmlns="">
      <p:transition spd="slow" advClick="0" advTm="1875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a:extLst>
              <a:ext uri="{FF2B5EF4-FFF2-40B4-BE49-F238E27FC236}">
                <a16:creationId xmlns:a16="http://schemas.microsoft.com/office/drawing/2014/main" id="{3F754631-97A0-544C-F244-E7E6AFDC9743}"/>
              </a:ext>
            </a:extLst>
          </p:cNvPr>
          <p:cNvSpPr txBox="1"/>
          <p:nvPr/>
        </p:nvSpPr>
        <p:spPr>
          <a:xfrm>
            <a:off x="1168835" y="873266"/>
            <a:ext cx="10848973" cy="923330"/>
          </a:xfrm>
          <a:prstGeom prst="rect">
            <a:avLst/>
          </a:prstGeom>
        </p:spPr>
        <p:txBody>
          <a:bodyPr vert="horz" wrap="square" lIns="0" tIns="0" rIns="0" bIns="0" rtlCol="0">
            <a:spAutoFit/>
          </a:bodyPr>
          <a:lstStyle/>
          <a:p>
            <a:pPr marL="12700">
              <a:lnSpc>
                <a:spcPct val="100000"/>
              </a:lnSpc>
            </a:pPr>
            <a:r>
              <a:rPr lang="en-US" sz="6000" b="1" spc="150" dirty="0">
                <a:solidFill>
                  <a:schemeClr val="tx2"/>
                </a:solidFill>
                <a:cs typeface="Arial"/>
              </a:rPr>
              <a:t>Today’s Agenda</a:t>
            </a:r>
            <a:endParaRPr sz="6000" spc="150" dirty="0">
              <a:solidFill>
                <a:schemeClr val="tx2"/>
              </a:solidFill>
              <a:cs typeface="Arial"/>
            </a:endParaRPr>
          </a:p>
        </p:txBody>
      </p:sp>
      <p:grpSp>
        <p:nvGrpSpPr>
          <p:cNvPr id="23" name="Group 22">
            <a:extLst>
              <a:ext uri="{FF2B5EF4-FFF2-40B4-BE49-F238E27FC236}">
                <a16:creationId xmlns:a16="http://schemas.microsoft.com/office/drawing/2014/main" id="{E6883FAE-B586-C160-3A57-485A26060840}"/>
              </a:ext>
            </a:extLst>
          </p:cNvPr>
          <p:cNvGrpSpPr/>
          <p:nvPr/>
        </p:nvGrpSpPr>
        <p:grpSpPr>
          <a:xfrm>
            <a:off x="1030498" y="8829695"/>
            <a:ext cx="16227004" cy="612649"/>
            <a:chOff x="1030498" y="8829695"/>
            <a:chExt cx="16227004" cy="612649"/>
          </a:xfrm>
        </p:grpSpPr>
        <p:sp>
          <p:nvSpPr>
            <p:cNvPr id="7" name="object 7"/>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22" name="Picture 21" descr="Icon&#10;&#10;Description automatically generated">
              <a:extLst>
                <a:ext uri="{FF2B5EF4-FFF2-40B4-BE49-F238E27FC236}">
                  <a16:creationId xmlns:a16="http://schemas.microsoft.com/office/drawing/2014/main" id="{FBB2EE5B-9CE4-C8CD-2F57-66BF7C3D5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grpSp>
        <p:nvGrpSpPr>
          <p:cNvPr id="32" name="Group 31">
            <a:extLst>
              <a:ext uri="{FF2B5EF4-FFF2-40B4-BE49-F238E27FC236}">
                <a16:creationId xmlns:a16="http://schemas.microsoft.com/office/drawing/2014/main" id="{948CFBDD-16B2-BEA9-A279-FEAABF141134}"/>
              </a:ext>
            </a:extLst>
          </p:cNvPr>
          <p:cNvGrpSpPr/>
          <p:nvPr/>
        </p:nvGrpSpPr>
        <p:grpSpPr>
          <a:xfrm>
            <a:off x="1863677" y="2427812"/>
            <a:ext cx="15412875" cy="5431376"/>
            <a:chOff x="2535095" y="2427810"/>
            <a:chExt cx="15412875" cy="5431376"/>
          </a:xfrm>
        </p:grpSpPr>
        <p:sp>
          <p:nvSpPr>
            <p:cNvPr id="11" name="Rectangle 10">
              <a:extLst>
                <a:ext uri="{FF2B5EF4-FFF2-40B4-BE49-F238E27FC236}">
                  <a16:creationId xmlns:a16="http://schemas.microsoft.com/office/drawing/2014/main" id="{8BEDADBC-E083-0652-8750-3ED10487BE39}"/>
                </a:ext>
              </a:extLst>
            </p:cNvPr>
            <p:cNvSpPr/>
            <p:nvPr/>
          </p:nvSpPr>
          <p:spPr>
            <a:xfrm>
              <a:off x="10277982" y="2427810"/>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06</a:t>
              </a:r>
            </a:p>
          </p:txBody>
        </p:sp>
        <p:sp>
          <p:nvSpPr>
            <p:cNvPr id="12" name="Rectangle 11">
              <a:extLst>
                <a:ext uri="{FF2B5EF4-FFF2-40B4-BE49-F238E27FC236}">
                  <a16:creationId xmlns:a16="http://schemas.microsoft.com/office/drawing/2014/main" id="{38304B1C-AEC3-A194-BAA1-D66344C81F21}"/>
                </a:ext>
              </a:extLst>
            </p:cNvPr>
            <p:cNvSpPr/>
            <p:nvPr/>
          </p:nvSpPr>
          <p:spPr>
            <a:xfrm>
              <a:off x="10277980" y="3539836"/>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07</a:t>
              </a:r>
            </a:p>
          </p:txBody>
        </p:sp>
        <p:sp>
          <p:nvSpPr>
            <p:cNvPr id="15" name="Rectangle 14">
              <a:extLst>
                <a:ext uri="{FF2B5EF4-FFF2-40B4-BE49-F238E27FC236}">
                  <a16:creationId xmlns:a16="http://schemas.microsoft.com/office/drawing/2014/main" id="{99B38DBA-42B1-B30E-0E38-D6E19B92B34C}"/>
                </a:ext>
              </a:extLst>
            </p:cNvPr>
            <p:cNvSpPr/>
            <p:nvPr/>
          </p:nvSpPr>
          <p:spPr>
            <a:xfrm>
              <a:off x="10277981" y="4733150"/>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08</a:t>
              </a:r>
            </a:p>
          </p:txBody>
        </p:sp>
        <p:sp>
          <p:nvSpPr>
            <p:cNvPr id="17" name="object 5">
              <a:extLst>
                <a:ext uri="{FF2B5EF4-FFF2-40B4-BE49-F238E27FC236}">
                  <a16:creationId xmlns:a16="http://schemas.microsoft.com/office/drawing/2014/main" id="{B8AA1F15-3590-1F54-346D-07296BB2874A}"/>
                </a:ext>
              </a:extLst>
            </p:cNvPr>
            <p:cNvSpPr txBox="1"/>
            <p:nvPr/>
          </p:nvSpPr>
          <p:spPr>
            <a:xfrm>
              <a:off x="11453237" y="2594631"/>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Prepare Before Buying a Home</a:t>
              </a:r>
              <a:endParaRPr sz="2400" dirty="0">
                <a:cs typeface="Arial"/>
              </a:endParaRPr>
            </a:p>
          </p:txBody>
        </p:sp>
        <p:sp>
          <p:nvSpPr>
            <p:cNvPr id="24" name="object 5">
              <a:extLst>
                <a:ext uri="{FF2B5EF4-FFF2-40B4-BE49-F238E27FC236}">
                  <a16:creationId xmlns:a16="http://schemas.microsoft.com/office/drawing/2014/main" id="{16B8CF4B-1A7C-F792-7F10-C71922708E8A}"/>
                </a:ext>
              </a:extLst>
            </p:cNvPr>
            <p:cNvSpPr txBox="1"/>
            <p:nvPr/>
          </p:nvSpPr>
          <p:spPr>
            <a:xfrm>
              <a:off x="11481158" y="3717949"/>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Invest for Your Future</a:t>
              </a:r>
              <a:endParaRPr sz="2400" dirty="0">
                <a:cs typeface="Arial"/>
              </a:endParaRPr>
            </a:p>
          </p:txBody>
        </p:sp>
        <p:sp>
          <p:nvSpPr>
            <p:cNvPr id="29" name="object 5">
              <a:extLst>
                <a:ext uri="{FF2B5EF4-FFF2-40B4-BE49-F238E27FC236}">
                  <a16:creationId xmlns:a16="http://schemas.microsoft.com/office/drawing/2014/main" id="{7C1CF636-52CD-BB53-8850-8DBD412DDF5E}"/>
                </a:ext>
              </a:extLst>
            </p:cNvPr>
            <p:cNvSpPr txBox="1"/>
            <p:nvPr/>
          </p:nvSpPr>
          <p:spPr>
            <a:xfrm>
              <a:off x="11453237" y="4870956"/>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Insure your Assets</a:t>
              </a:r>
              <a:endParaRPr sz="2400" dirty="0">
                <a:cs typeface="Arial"/>
              </a:endParaRPr>
            </a:p>
          </p:txBody>
        </p:sp>
        <p:sp>
          <p:nvSpPr>
            <p:cNvPr id="2" name="Rectangle 1">
              <a:extLst>
                <a:ext uri="{FF2B5EF4-FFF2-40B4-BE49-F238E27FC236}">
                  <a16:creationId xmlns:a16="http://schemas.microsoft.com/office/drawing/2014/main" id="{DE23672A-9780-03B1-8024-209F65DEDA87}"/>
                </a:ext>
              </a:extLst>
            </p:cNvPr>
            <p:cNvSpPr/>
            <p:nvPr/>
          </p:nvSpPr>
          <p:spPr>
            <a:xfrm>
              <a:off x="10277982" y="6002206"/>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09</a:t>
              </a:r>
            </a:p>
          </p:txBody>
        </p:sp>
        <p:sp>
          <p:nvSpPr>
            <p:cNvPr id="4" name="object 5">
              <a:extLst>
                <a:ext uri="{FF2B5EF4-FFF2-40B4-BE49-F238E27FC236}">
                  <a16:creationId xmlns:a16="http://schemas.microsoft.com/office/drawing/2014/main" id="{8F5EB996-DE8E-C426-4D77-9F164C3C88DA}"/>
                </a:ext>
              </a:extLst>
            </p:cNvPr>
            <p:cNvSpPr txBox="1"/>
            <p:nvPr/>
          </p:nvSpPr>
          <p:spPr>
            <a:xfrm>
              <a:off x="11492044" y="6161346"/>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Keep Good Records</a:t>
              </a:r>
              <a:endParaRPr sz="2400" dirty="0">
                <a:cs typeface="Arial"/>
              </a:endParaRPr>
            </a:p>
          </p:txBody>
        </p:sp>
        <p:sp>
          <p:nvSpPr>
            <p:cNvPr id="5" name="Rectangle 4">
              <a:extLst>
                <a:ext uri="{FF2B5EF4-FFF2-40B4-BE49-F238E27FC236}">
                  <a16:creationId xmlns:a16="http://schemas.microsoft.com/office/drawing/2014/main" id="{16AEB472-950E-FADD-23AE-10518A95C425}"/>
                </a:ext>
              </a:extLst>
            </p:cNvPr>
            <p:cNvSpPr/>
            <p:nvPr/>
          </p:nvSpPr>
          <p:spPr>
            <a:xfrm>
              <a:off x="10277982" y="7131634"/>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p>
          </p:txBody>
        </p:sp>
        <p:sp>
          <p:nvSpPr>
            <p:cNvPr id="6" name="object 5">
              <a:extLst>
                <a:ext uri="{FF2B5EF4-FFF2-40B4-BE49-F238E27FC236}">
                  <a16:creationId xmlns:a16="http://schemas.microsoft.com/office/drawing/2014/main" id="{EE505783-3CC2-E8A3-0050-664896C2E96B}"/>
                </a:ext>
              </a:extLst>
            </p:cNvPr>
            <p:cNvSpPr txBox="1"/>
            <p:nvPr/>
          </p:nvSpPr>
          <p:spPr>
            <a:xfrm>
              <a:off x="11453237" y="7287629"/>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Reevaluate Regularly</a:t>
              </a:r>
              <a:endParaRPr sz="2400" dirty="0">
                <a:cs typeface="Arial"/>
              </a:endParaRPr>
            </a:p>
          </p:txBody>
        </p:sp>
        <p:sp>
          <p:nvSpPr>
            <p:cNvPr id="27" name="Rectangle 26">
              <a:extLst>
                <a:ext uri="{FF2B5EF4-FFF2-40B4-BE49-F238E27FC236}">
                  <a16:creationId xmlns:a16="http://schemas.microsoft.com/office/drawing/2014/main" id="{03A7C6A2-EF2C-7866-3173-40E421CAB017}"/>
                </a:ext>
              </a:extLst>
            </p:cNvPr>
            <p:cNvSpPr/>
            <p:nvPr/>
          </p:nvSpPr>
          <p:spPr>
            <a:xfrm>
              <a:off x="2535095" y="2427914"/>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01</a:t>
              </a:r>
            </a:p>
          </p:txBody>
        </p:sp>
        <p:sp>
          <p:nvSpPr>
            <p:cNvPr id="28" name="Rectangle 27">
              <a:extLst>
                <a:ext uri="{FF2B5EF4-FFF2-40B4-BE49-F238E27FC236}">
                  <a16:creationId xmlns:a16="http://schemas.microsoft.com/office/drawing/2014/main" id="{9E4DB7EA-70B5-4893-6222-F7A68AF24A85}"/>
                </a:ext>
              </a:extLst>
            </p:cNvPr>
            <p:cNvSpPr/>
            <p:nvPr/>
          </p:nvSpPr>
          <p:spPr>
            <a:xfrm>
              <a:off x="2571319" y="3551128"/>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02</a:t>
              </a:r>
            </a:p>
          </p:txBody>
        </p:sp>
        <p:sp>
          <p:nvSpPr>
            <p:cNvPr id="30" name="Rectangle 29">
              <a:extLst>
                <a:ext uri="{FF2B5EF4-FFF2-40B4-BE49-F238E27FC236}">
                  <a16:creationId xmlns:a16="http://schemas.microsoft.com/office/drawing/2014/main" id="{52A1278C-BFD1-4D4D-10A0-EFD8D62326BE}"/>
                </a:ext>
              </a:extLst>
            </p:cNvPr>
            <p:cNvSpPr/>
            <p:nvPr/>
          </p:nvSpPr>
          <p:spPr>
            <a:xfrm>
              <a:off x="2554145" y="4703959"/>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03</a:t>
              </a:r>
            </a:p>
          </p:txBody>
        </p:sp>
        <p:sp>
          <p:nvSpPr>
            <p:cNvPr id="31" name="object 5">
              <a:extLst>
                <a:ext uri="{FF2B5EF4-FFF2-40B4-BE49-F238E27FC236}">
                  <a16:creationId xmlns:a16="http://schemas.microsoft.com/office/drawing/2014/main" id="{3DCB136F-0944-C675-6DCA-176E6BE496AB}"/>
                </a:ext>
              </a:extLst>
            </p:cNvPr>
            <p:cNvSpPr txBox="1"/>
            <p:nvPr/>
          </p:nvSpPr>
          <p:spPr>
            <a:xfrm>
              <a:off x="3601895" y="2594735"/>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Understand your Money Personality</a:t>
              </a:r>
              <a:endParaRPr sz="2400" dirty="0">
                <a:cs typeface="Arial"/>
              </a:endParaRPr>
            </a:p>
          </p:txBody>
        </p:sp>
        <p:sp>
          <p:nvSpPr>
            <p:cNvPr id="25" name="object 5">
              <a:extLst>
                <a:ext uri="{FF2B5EF4-FFF2-40B4-BE49-F238E27FC236}">
                  <a16:creationId xmlns:a16="http://schemas.microsoft.com/office/drawing/2014/main" id="{6BC132FB-58B0-7C81-3B59-AB442955D571}"/>
                </a:ext>
              </a:extLst>
            </p:cNvPr>
            <p:cNvSpPr txBox="1"/>
            <p:nvPr/>
          </p:nvSpPr>
          <p:spPr>
            <a:xfrm>
              <a:off x="3619071" y="3717949"/>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Set Financial Goals</a:t>
              </a:r>
              <a:endParaRPr sz="2400" dirty="0">
                <a:cs typeface="Arial"/>
              </a:endParaRPr>
            </a:p>
          </p:txBody>
        </p:sp>
        <p:sp>
          <p:nvSpPr>
            <p:cNvPr id="26" name="object 5">
              <a:extLst>
                <a:ext uri="{FF2B5EF4-FFF2-40B4-BE49-F238E27FC236}">
                  <a16:creationId xmlns:a16="http://schemas.microsoft.com/office/drawing/2014/main" id="{77A7BB88-5A92-3B40-F59E-587E693A503F}"/>
                </a:ext>
              </a:extLst>
            </p:cNvPr>
            <p:cNvSpPr txBox="1"/>
            <p:nvPr/>
          </p:nvSpPr>
          <p:spPr>
            <a:xfrm>
              <a:off x="3582847" y="4872521"/>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Creating and Adjusting Budget</a:t>
              </a:r>
              <a:endParaRPr sz="2400" dirty="0">
                <a:cs typeface="Arial"/>
              </a:endParaRPr>
            </a:p>
          </p:txBody>
        </p:sp>
        <p:sp>
          <p:nvSpPr>
            <p:cNvPr id="16" name="Rectangle 15">
              <a:extLst>
                <a:ext uri="{FF2B5EF4-FFF2-40B4-BE49-F238E27FC236}">
                  <a16:creationId xmlns:a16="http://schemas.microsoft.com/office/drawing/2014/main" id="{5F1F2D66-CEAC-AD24-5379-5C9E0225DF89}"/>
                </a:ext>
              </a:extLst>
            </p:cNvPr>
            <p:cNvSpPr/>
            <p:nvPr/>
          </p:nvSpPr>
          <p:spPr>
            <a:xfrm>
              <a:off x="2547796" y="5991043"/>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04</a:t>
              </a:r>
            </a:p>
          </p:txBody>
        </p:sp>
        <p:sp>
          <p:nvSpPr>
            <p:cNvPr id="18" name="object 5">
              <a:extLst>
                <a:ext uri="{FF2B5EF4-FFF2-40B4-BE49-F238E27FC236}">
                  <a16:creationId xmlns:a16="http://schemas.microsoft.com/office/drawing/2014/main" id="{110A76BE-97F5-9F7E-8D8D-2B1022CC8071}"/>
                </a:ext>
              </a:extLst>
            </p:cNvPr>
            <p:cNvSpPr txBox="1"/>
            <p:nvPr/>
          </p:nvSpPr>
          <p:spPr>
            <a:xfrm>
              <a:off x="3557447" y="6161346"/>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Plan to Save</a:t>
              </a:r>
              <a:endParaRPr sz="2400" dirty="0">
                <a:cs typeface="Arial"/>
              </a:endParaRPr>
            </a:p>
          </p:txBody>
        </p:sp>
        <p:sp>
          <p:nvSpPr>
            <p:cNvPr id="19" name="Rectangle 18">
              <a:extLst>
                <a:ext uri="{FF2B5EF4-FFF2-40B4-BE49-F238E27FC236}">
                  <a16:creationId xmlns:a16="http://schemas.microsoft.com/office/drawing/2014/main" id="{4B7EA93A-49B3-16C5-C84B-8060F4BACD6F}"/>
                </a:ext>
              </a:extLst>
            </p:cNvPr>
            <p:cNvSpPr/>
            <p:nvPr/>
          </p:nvSpPr>
          <p:spPr>
            <a:xfrm>
              <a:off x="2564970" y="7156211"/>
              <a:ext cx="702975" cy="702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05</a:t>
              </a:r>
            </a:p>
          </p:txBody>
        </p:sp>
        <p:sp>
          <p:nvSpPr>
            <p:cNvPr id="20" name="object 5">
              <a:extLst>
                <a:ext uri="{FF2B5EF4-FFF2-40B4-BE49-F238E27FC236}">
                  <a16:creationId xmlns:a16="http://schemas.microsoft.com/office/drawing/2014/main" id="{4C1DDB4C-5A4E-6DA3-35C6-FEB9063EF548}"/>
                </a:ext>
              </a:extLst>
            </p:cNvPr>
            <p:cNvSpPr txBox="1"/>
            <p:nvPr/>
          </p:nvSpPr>
          <p:spPr>
            <a:xfrm>
              <a:off x="3557447" y="7323032"/>
              <a:ext cx="6455926" cy="369332"/>
            </a:xfrm>
            <a:prstGeom prst="rect">
              <a:avLst/>
            </a:prstGeom>
          </p:spPr>
          <p:txBody>
            <a:bodyPr vert="horz" wrap="square" lIns="0" tIns="0" rIns="0" bIns="0" rtlCol="0">
              <a:spAutoFit/>
            </a:bodyPr>
            <a:lstStyle/>
            <a:p>
              <a:pPr marL="12700">
                <a:lnSpc>
                  <a:spcPct val="100000"/>
                </a:lnSpc>
              </a:pPr>
              <a:r>
                <a:rPr lang="en-US" sz="2400" b="1" dirty="0">
                  <a:cs typeface="Arial"/>
                </a:rPr>
                <a:t>Use Credit Wisely</a:t>
              </a:r>
              <a:endParaRPr sz="2400" dirty="0">
                <a:cs typeface="Arial"/>
              </a:endParaRPr>
            </a:p>
          </p:txBody>
        </p:sp>
      </p:grpSp>
      <p:pic>
        <p:nvPicPr>
          <p:cNvPr id="9" name="Picture 8">
            <a:extLst>
              <a:ext uri="{FF2B5EF4-FFF2-40B4-BE49-F238E27FC236}">
                <a16:creationId xmlns:a16="http://schemas.microsoft.com/office/drawing/2014/main" id="{928E8E98-2586-1F83-A3D2-4CF6032DC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3" name="Slide Number Placeholder 2">
            <a:extLst>
              <a:ext uri="{FF2B5EF4-FFF2-40B4-BE49-F238E27FC236}">
                <a16:creationId xmlns:a16="http://schemas.microsoft.com/office/drawing/2014/main" id="{E15BD7E2-2BDA-F243-A77A-31C34595CE1A}"/>
              </a:ext>
            </a:extLst>
          </p:cNvPr>
          <p:cNvSpPr>
            <a:spLocks noGrp="1"/>
          </p:cNvSpPr>
          <p:nvPr>
            <p:ph type="sldNum" sz="quarter" idx="12"/>
          </p:nvPr>
        </p:nvSpPr>
        <p:spPr/>
        <p:txBody>
          <a:bodyPr/>
          <a:lstStyle/>
          <a:p>
            <a:fld id="{3AE85620-6D31-49DE-93C7-B51895D7EC9C}" type="slidenum">
              <a:rPr lang="en-US" smtClean="0"/>
              <a:t>2</a:t>
            </a:fld>
            <a:endParaRPr lang="en-US"/>
          </a:p>
        </p:txBody>
      </p:sp>
    </p:spTree>
    <p:custDataLst>
      <p:tags r:id="rId1"/>
    </p:custDataLst>
    <p:extLst>
      <p:ext uri="{BB962C8B-B14F-4D97-AF65-F5344CB8AC3E}">
        <p14:creationId xmlns:p14="http://schemas.microsoft.com/office/powerpoint/2010/main" val="3150013769"/>
      </p:ext>
    </p:extLst>
  </p:cSld>
  <p:clrMapOvr>
    <a:masterClrMapping/>
  </p:clrMapOvr>
  <mc:AlternateContent xmlns:mc="http://schemas.openxmlformats.org/markup-compatibility/2006" xmlns:p14="http://schemas.microsoft.com/office/powerpoint/2010/main">
    <mc:Choice Requires="p14">
      <p:transition spd="slow" p14:dur="1600" advClick="0" advTm="27000">
        <p14:gallery dir="l"/>
      </p:transition>
    </mc:Choice>
    <mc:Fallback xmlns="">
      <p:transition spd="slow" advClick="0" advTm="2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758BC-AF41-9E5D-65F6-639778019AB1}"/>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0F79C975-722A-CCCC-E834-8005839AAD62}"/>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226DD4B1-D5D8-F57F-C55E-C0C64315FA47}"/>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4076EE9C-8160-F96D-335F-3E9CA1F8C83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8535093-A071-FFC5-C76C-184AC23B1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B8DE79AC-915D-EBEF-DA75-477530CEAE7C}"/>
              </a:ext>
            </a:extLst>
          </p:cNvPr>
          <p:cNvSpPr txBox="1"/>
          <p:nvPr/>
        </p:nvSpPr>
        <p:spPr>
          <a:xfrm>
            <a:off x="1371600" y="2857500"/>
            <a:ext cx="7585732" cy="2479590"/>
          </a:xfrm>
          <a:prstGeom prst="rect">
            <a:avLst/>
          </a:prstGeom>
          <a:noFill/>
        </p:spPr>
        <p:txBody>
          <a:bodyPr wrap="square">
            <a:spAutoFit/>
          </a:bodyPr>
          <a:lstStyle/>
          <a:p>
            <a:pPr marL="457200" marR="0" indent="-457200">
              <a:lnSpc>
                <a:spcPct val="107000"/>
              </a:lnSpc>
              <a:spcAft>
                <a:spcPts val="800"/>
              </a:spcAft>
              <a:buFont typeface="Arial" panose="020B0604020202020204" pitchFamily="34" charset="0"/>
              <a:buChar char="•"/>
            </a:pPr>
            <a:r>
              <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higher your credit score, the better. A high score indicates a lower perceived risk to lenders.</a:t>
            </a:r>
          </a:p>
          <a:p>
            <a:pPr marL="457200" marR="0" indent="-457200">
              <a:lnSpc>
                <a:spcPct val="107000"/>
              </a:lnSpc>
              <a:spcAft>
                <a:spcPts val="800"/>
              </a:spcAft>
              <a:buFont typeface="Arial" panose="020B0604020202020204" pitchFamily="34" charset="0"/>
              <a:buChar char="•"/>
            </a:pPr>
            <a:r>
              <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Your score is developed using credit data that is grouped into five categories. </a:t>
            </a:r>
          </a:p>
        </p:txBody>
      </p:sp>
      <p:sp>
        <p:nvSpPr>
          <p:cNvPr id="10" name="object 5">
            <a:extLst>
              <a:ext uri="{FF2B5EF4-FFF2-40B4-BE49-F238E27FC236}">
                <a16:creationId xmlns:a16="http://schemas.microsoft.com/office/drawing/2014/main" id="{EB937844-E1BD-9DCC-9EF1-523C3AC6068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How is My Credit Score Calculated?</a:t>
            </a:r>
            <a:endParaRPr sz="3600" dirty="0">
              <a:solidFill>
                <a:schemeClr val="tx2"/>
              </a:solidFill>
              <a:cs typeface="Arial"/>
            </a:endParaRPr>
          </a:p>
        </p:txBody>
      </p:sp>
      <p:pic>
        <p:nvPicPr>
          <p:cNvPr id="4" name="Picture 3">
            <a:extLst>
              <a:ext uri="{FF2B5EF4-FFF2-40B4-BE49-F238E27FC236}">
                <a16:creationId xmlns:a16="http://schemas.microsoft.com/office/drawing/2014/main" id="{C1B37D79-4BFE-0D7E-E356-8AEAE4DCA8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pic>
        <p:nvPicPr>
          <p:cNvPr id="5" name="Picture 4">
            <a:extLst>
              <a:ext uri="{FF2B5EF4-FFF2-40B4-BE49-F238E27FC236}">
                <a16:creationId xmlns:a16="http://schemas.microsoft.com/office/drawing/2014/main" id="{F4A00EA5-CBC9-009F-44C8-2D1EA406EA93}"/>
              </a:ext>
            </a:extLst>
          </p:cNvPr>
          <p:cNvPicPr>
            <a:picLocks noChangeAspect="1"/>
          </p:cNvPicPr>
          <p:nvPr/>
        </p:nvPicPr>
        <p:blipFill>
          <a:blip r:embed="rId6"/>
          <a:srcRect l="2777" t="10732" r="35177" b="7265"/>
          <a:stretch/>
        </p:blipFill>
        <p:spPr>
          <a:xfrm>
            <a:off x="9677125" y="1841241"/>
            <a:ext cx="6553199" cy="6604517"/>
          </a:xfrm>
          <a:prstGeom prst="rect">
            <a:avLst/>
          </a:prstGeom>
        </p:spPr>
      </p:pic>
      <p:pic>
        <p:nvPicPr>
          <p:cNvPr id="6" name="Picture 5">
            <a:extLst>
              <a:ext uri="{FF2B5EF4-FFF2-40B4-BE49-F238E27FC236}">
                <a16:creationId xmlns:a16="http://schemas.microsoft.com/office/drawing/2014/main" id="{D2410DCD-C44B-A945-9AEB-C60A1A1044C8}"/>
              </a:ext>
            </a:extLst>
          </p:cNvPr>
          <p:cNvPicPr>
            <a:picLocks noChangeAspect="1"/>
          </p:cNvPicPr>
          <p:nvPr/>
        </p:nvPicPr>
        <p:blipFill>
          <a:blip r:embed="rId7"/>
          <a:srcRect r="58784" b="27998"/>
          <a:stretch/>
        </p:blipFill>
        <p:spPr>
          <a:xfrm>
            <a:off x="1932217" y="5337090"/>
            <a:ext cx="5313833" cy="3224823"/>
          </a:xfrm>
          <a:prstGeom prst="rect">
            <a:avLst/>
          </a:prstGeom>
        </p:spPr>
      </p:pic>
      <p:sp>
        <p:nvSpPr>
          <p:cNvPr id="2" name="Slide Number Placeholder 1">
            <a:extLst>
              <a:ext uri="{FF2B5EF4-FFF2-40B4-BE49-F238E27FC236}">
                <a16:creationId xmlns:a16="http://schemas.microsoft.com/office/drawing/2014/main" id="{5416B384-8BC2-056E-A6EA-8B37E84D0C81}"/>
              </a:ext>
            </a:extLst>
          </p:cNvPr>
          <p:cNvSpPr>
            <a:spLocks noGrp="1"/>
          </p:cNvSpPr>
          <p:nvPr>
            <p:ph type="sldNum" sz="quarter" idx="12"/>
          </p:nvPr>
        </p:nvSpPr>
        <p:spPr/>
        <p:txBody>
          <a:bodyPr/>
          <a:lstStyle/>
          <a:p>
            <a:fld id="{3AE85620-6D31-49DE-93C7-B51895D7EC9C}" type="slidenum">
              <a:rPr lang="en-US" smtClean="0"/>
              <a:t>20</a:t>
            </a:fld>
            <a:endParaRPr lang="en-US"/>
          </a:p>
        </p:txBody>
      </p:sp>
    </p:spTree>
    <p:custDataLst>
      <p:tags r:id="rId1"/>
    </p:custDataLst>
    <p:extLst>
      <p:ext uri="{BB962C8B-B14F-4D97-AF65-F5344CB8AC3E}">
        <p14:creationId xmlns:p14="http://schemas.microsoft.com/office/powerpoint/2010/main" val="1934436238"/>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A066-8500-55CE-C915-BEFE77D8DF7E}"/>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C0EFA58B-A7EA-CA55-BA2B-E0466871BB18}"/>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408A7987-3072-C8F2-757C-E603A0D90609}"/>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74A65F8E-9A8A-4EBE-4CEB-B7F17FA4418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78B4F9FD-471F-98C5-E9E3-3F881E74F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91F1AFCA-17B7-44BE-8673-A7CEAF27DF61}"/>
              </a:ext>
            </a:extLst>
          </p:cNvPr>
          <p:cNvSpPr txBox="1"/>
          <p:nvPr/>
        </p:nvSpPr>
        <p:spPr>
          <a:xfrm>
            <a:off x="1024868" y="3133617"/>
            <a:ext cx="7585732" cy="3208635"/>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Myth: You need lots of open credit cards to build credit. </a:t>
            </a:r>
          </a:p>
          <a:p>
            <a:endParaRPr lang="en-US" sz="2800" dirty="0">
              <a:solidFill>
                <a:schemeClr val="tx2"/>
              </a:solidFill>
            </a:endParaRPr>
          </a:p>
          <a:p>
            <a:pPr marL="285750" indent="-285750">
              <a:lnSpc>
                <a:spcPct val="107000"/>
              </a:lnSpc>
              <a:spcAft>
                <a:spcPts val="800"/>
              </a:spcAft>
              <a:buFont typeface="Arial" panose="020B0604020202020204" pitchFamily="34" charset="0"/>
              <a:buChar char="•"/>
            </a:pPr>
            <a:r>
              <a:rPr lang="en-US" sz="28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Fact: </a:t>
            </a:r>
            <a:r>
              <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 variety of credit types is more important than the number of accounts. Typically, no more than two or three open credit cards are recommended. </a:t>
            </a:r>
          </a:p>
        </p:txBody>
      </p:sp>
      <p:sp>
        <p:nvSpPr>
          <p:cNvPr id="10" name="object 5">
            <a:extLst>
              <a:ext uri="{FF2B5EF4-FFF2-40B4-BE49-F238E27FC236}">
                <a16:creationId xmlns:a16="http://schemas.microsoft.com/office/drawing/2014/main" id="{93FBF740-3E97-AF9E-331B-D51EBEB92CDD}"/>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Common Credit Myths:</a:t>
            </a:r>
            <a:endParaRPr sz="3600" dirty="0">
              <a:solidFill>
                <a:schemeClr val="tx2"/>
              </a:solidFill>
              <a:cs typeface="Arial"/>
            </a:endParaRPr>
          </a:p>
        </p:txBody>
      </p:sp>
      <p:pic>
        <p:nvPicPr>
          <p:cNvPr id="2" name="Picture 1">
            <a:extLst>
              <a:ext uri="{FF2B5EF4-FFF2-40B4-BE49-F238E27FC236}">
                <a16:creationId xmlns:a16="http://schemas.microsoft.com/office/drawing/2014/main" id="{F8C02F0C-BF67-7764-1BCD-9165255CF215}"/>
              </a:ext>
            </a:extLst>
          </p:cNvPr>
          <p:cNvPicPr>
            <a:picLocks noChangeAspect="1"/>
          </p:cNvPicPr>
          <p:nvPr/>
        </p:nvPicPr>
        <p:blipFill rotWithShape="1">
          <a:blip r:embed="rId5"/>
          <a:srcRect l="22933" t="4200" r="8564" b="2018"/>
          <a:stretch/>
        </p:blipFill>
        <p:spPr>
          <a:xfrm>
            <a:off x="10134601" y="2218959"/>
            <a:ext cx="6755354" cy="6370872"/>
          </a:xfrm>
          <a:prstGeom prst="rect">
            <a:avLst/>
          </a:prstGeom>
          <a:ln>
            <a:solidFill>
              <a:schemeClr val="tx2"/>
            </a:solidFill>
          </a:ln>
        </p:spPr>
      </p:pic>
      <p:pic>
        <p:nvPicPr>
          <p:cNvPr id="3" name="Picture 2">
            <a:extLst>
              <a:ext uri="{FF2B5EF4-FFF2-40B4-BE49-F238E27FC236}">
                <a16:creationId xmlns:a16="http://schemas.microsoft.com/office/drawing/2014/main" id="{A18F2465-2329-F917-D029-43C4A5A2CE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4" name="Slide Number Placeholder 3">
            <a:extLst>
              <a:ext uri="{FF2B5EF4-FFF2-40B4-BE49-F238E27FC236}">
                <a16:creationId xmlns:a16="http://schemas.microsoft.com/office/drawing/2014/main" id="{F0DBB255-7FEB-8484-E4A5-2925290AFB2F}"/>
              </a:ext>
            </a:extLst>
          </p:cNvPr>
          <p:cNvSpPr>
            <a:spLocks noGrp="1"/>
          </p:cNvSpPr>
          <p:nvPr>
            <p:ph type="sldNum" sz="quarter" idx="12"/>
          </p:nvPr>
        </p:nvSpPr>
        <p:spPr/>
        <p:txBody>
          <a:bodyPr/>
          <a:lstStyle/>
          <a:p>
            <a:fld id="{3AE85620-6D31-49DE-93C7-B51895D7EC9C}" type="slidenum">
              <a:rPr lang="en-US" smtClean="0"/>
              <a:t>21</a:t>
            </a:fld>
            <a:endParaRPr lang="en-US"/>
          </a:p>
        </p:txBody>
      </p:sp>
    </p:spTree>
    <p:custDataLst>
      <p:tags r:id="rId1"/>
    </p:custDataLst>
    <p:extLst>
      <p:ext uri="{BB962C8B-B14F-4D97-AF65-F5344CB8AC3E}">
        <p14:creationId xmlns:p14="http://schemas.microsoft.com/office/powerpoint/2010/main" val="1737500005"/>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EC09-FD83-46E0-7BF1-A131FC86A9EA}"/>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4BF377FB-137B-9460-537E-70AD6C343ACD}"/>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4AA752B2-7DAD-6F56-F2F7-F16F0020AA60}"/>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7AFCD767-D94E-3AED-95F5-45B5C207C3BB}"/>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DD95AFA5-2B55-9079-CD7E-27CF301A1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0F05A251-214D-4092-6DD8-12ACC9AFB020}"/>
              </a:ext>
            </a:extLst>
          </p:cNvPr>
          <p:cNvSpPr txBox="1"/>
          <p:nvPr/>
        </p:nvSpPr>
        <p:spPr>
          <a:xfrm>
            <a:off x="1024868" y="3133617"/>
            <a:ext cx="7585732" cy="4130683"/>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Myth: You must maintain a balance on your credit card from month to month to build credit.</a:t>
            </a:r>
          </a:p>
          <a:p>
            <a:endParaRPr lang="en-US" sz="2800" dirty="0">
              <a:solidFill>
                <a:schemeClr val="tx2"/>
              </a:solidFill>
            </a:endParaRPr>
          </a:p>
          <a:p>
            <a:pPr marL="285750" indent="-285750">
              <a:lnSpc>
                <a:spcPct val="107000"/>
              </a:lnSpc>
              <a:spcAft>
                <a:spcPts val="800"/>
              </a:spcAft>
              <a:buFont typeface="Arial" panose="020B0604020202020204" pitchFamily="34" charset="0"/>
              <a:buChar char="•"/>
            </a:pPr>
            <a:r>
              <a:rPr lang="en-US" sz="28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Fact: </a:t>
            </a:r>
            <a:r>
              <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You still build positive payment history when paying your balance in full. Paying off the entire balance you owe by your statement due date each month saves you money on interest charges and will allow you to maintain a healthy credit utilization. </a:t>
            </a:r>
          </a:p>
        </p:txBody>
      </p:sp>
      <p:sp>
        <p:nvSpPr>
          <p:cNvPr id="10" name="object 5">
            <a:extLst>
              <a:ext uri="{FF2B5EF4-FFF2-40B4-BE49-F238E27FC236}">
                <a16:creationId xmlns:a16="http://schemas.microsoft.com/office/drawing/2014/main" id="{6E0E441B-640B-4A40-82DA-24F2B780BF98}"/>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Common Credit Myths:</a:t>
            </a:r>
            <a:endParaRPr sz="3600" dirty="0">
              <a:solidFill>
                <a:schemeClr val="tx2"/>
              </a:solidFill>
              <a:cs typeface="Arial"/>
            </a:endParaRPr>
          </a:p>
        </p:txBody>
      </p:sp>
      <p:pic>
        <p:nvPicPr>
          <p:cNvPr id="2" name="Picture 1">
            <a:extLst>
              <a:ext uri="{FF2B5EF4-FFF2-40B4-BE49-F238E27FC236}">
                <a16:creationId xmlns:a16="http://schemas.microsoft.com/office/drawing/2014/main" id="{76B8ECAE-ADA0-2A56-E88B-BEFB2F94A5E2}"/>
              </a:ext>
            </a:extLst>
          </p:cNvPr>
          <p:cNvPicPr>
            <a:picLocks noChangeAspect="1"/>
          </p:cNvPicPr>
          <p:nvPr/>
        </p:nvPicPr>
        <p:blipFill rotWithShape="1">
          <a:blip r:embed="rId5"/>
          <a:srcRect l="22933" t="4200" r="8564" b="2018"/>
          <a:stretch/>
        </p:blipFill>
        <p:spPr>
          <a:xfrm>
            <a:off x="10134601" y="2218959"/>
            <a:ext cx="6755354" cy="6370872"/>
          </a:xfrm>
          <a:prstGeom prst="rect">
            <a:avLst/>
          </a:prstGeom>
          <a:ln>
            <a:solidFill>
              <a:schemeClr val="tx2"/>
            </a:solidFill>
          </a:ln>
        </p:spPr>
      </p:pic>
      <p:pic>
        <p:nvPicPr>
          <p:cNvPr id="3" name="Picture 2">
            <a:extLst>
              <a:ext uri="{FF2B5EF4-FFF2-40B4-BE49-F238E27FC236}">
                <a16:creationId xmlns:a16="http://schemas.microsoft.com/office/drawing/2014/main" id="{3EB1B04C-88E6-49E8-2CC7-51AE690520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4" name="Slide Number Placeholder 3">
            <a:extLst>
              <a:ext uri="{FF2B5EF4-FFF2-40B4-BE49-F238E27FC236}">
                <a16:creationId xmlns:a16="http://schemas.microsoft.com/office/drawing/2014/main" id="{1896C576-E9C5-8413-A221-D553A13C0A44}"/>
              </a:ext>
            </a:extLst>
          </p:cNvPr>
          <p:cNvSpPr>
            <a:spLocks noGrp="1"/>
          </p:cNvSpPr>
          <p:nvPr>
            <p:ph type="sldNum" sz="quarter" idx="12"/>
          </p:nvPr>
        </p:nvSpPr>
        <p:spPr/>
        <p:txBody>
          <a:bodyPr/>
          <a:lstStyle/>
          <a:p>
            <a:fld id="{3AE85620-6D31-49DE-93C7-B51895D7EC9C}" type="slidenum">
              <a:rPr lang="en-US" smtClean="0"/>
              <a:t>22</a:t>
            </a:fld>
            <a:endParaRPr lang="en-US"/>
          </a:p>
        </p:txBody>
      </p:sp>
    </p:spTree>
    <p:custDataLst>
      <p:tags r:id="rId1"/>
    </p:custDataLst>
    <p:extLst>
      <p:ext uri="{BB962C8B-B14F-4D97-AF65-F5344CB8AC3E}">
        <p14:creationId xmlns:p14="http://schemas.microsoft.com/office/powerpoint/2010/main" val="3485084537"/>
      </p:ext>
    </p:extLst>
  </p:cSld>
  <p:clrMapOvr>
    <a:masterClrMapping/>
  </p:clrMapOvr>
  <mc:AlternateContent xmlns:mc="http://schemas.openxmlformats.org/markup-compatibility/2006" xmlns:p14="http://schemas.microsoft.com/office/powerpoint/2010/main">
    <mc:Choice Requires="p14">
      <p:transition spd="slow" p14:dur="1600" advClick="0" advTm="12000">
        <p14:gallery dir="l"/>
      </p:transition>
    </mc:Choice>
    <mc:Fallback xmlns="">
      <p:transition spd="slow" advClick="0" advTm="1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B1FB-A450-5AFF-AFBB-8318D3E39F7A}"/>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7108B2F4-0021-60D0-1261-C50BFC590E4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AEAB9469-547A-FE0E-C42C-A049B3DFB9F8}"/>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DA65D983-410A-9104-6DAF-1E962F375E8C}"/>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C2A857B6-3D08-878E-4DDA-B07D95CCF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A509EA48-9CFF-D7B2-80C6-BDB4726C02CE}"/>
              </a:ext>
            </a:extLst>
          </p:cNvPr>
          <p:cNvSpPr txBox="1"/>
          <p:nvPr/>
        </p:nvSpPr>
        <p:spPr>
          <a:xfrm>
            <a:off x="1024868" y="3133617"/>
            <a:ext cx="7585732" cy="4591706"/>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Myth: Checking your own credit report will hurt your credit. </a:t>
            </a:r>
          </a:p>
          <a:p>
            <a:endParaRPr lang="en-US" sz="2800" dirty="0">
              <a:solidFill>
                <a:schemeClr val="tx2"/>
              </a:solidFill>
            </a:endParaRPr>
          </a:p>
          <a:p>
            <a:pPr marL="285750" indent="-285750">
              <a:lnSpc>
                <a:spcPct val="107000"/>
              </a:lnSpc>
              <a:spcAft>
                <a:spcPts val="800"/>
              </a:spcAft>
              <a:buFont typeface="Arial" panose="020B0604020202020204" pitchFamily="34" charset="0"/>
              <a:buChar char="•"/>
            </a:pPr>
            <a:r>
              <a:rPr lang="en-US" sz="28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Fact: </a:t>
            </a:r>
            <a:r>
              <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You have the right to check your credit report for monitoring or educational purposes, which is a soft inquiry and will not hurt your credit. If you authorize someone to pull your credit report for the purpose of a loan or credit</a:t>
            </a:r>
            <a:r>
              <a:rPr lang="en-US" sz="28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 card, this is a hard inquiry, and may have negative impact. </a:t>
            </a:r>
            <a:endPar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object 5">
            <a:extLst>
              <a:ext uri="{FF2B5EF4-FFF2-40B4-BE49-F238E27FC236}">
                <a16:creationId xmlns:a16="http://schemas.microsoft.com/office/drawing/2014/main" id="{5D7849F2-BDB4-21FB-5B18-FA27D48471E6}"/>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Common Credit Myths:</a:t>
            </a:r>
            <a:endParaRPr sz="3600" dirty="0">
              <a:solidFill>
                <a:schemeClr val="tx2"/>
              </a:solidFill>
              <a:cs typeface="Arial"/>
            </a:endParaRPr>
          </a:p>
        </p:txBody>
      </p:sp>
      <p:pic>
        <p:nvPicPr>
          <p:cNvPr id="2" name="Picture 1">
            <a:extLst>
              <a:ext uri="{FF2B5EF4-FFF2-40B4-BE49-F238E27FC236}">
                <a16:creationId xmlns:a16="http://schemas.microsoft.com/office/drawing/2014/main" id="{7CBDE9E5-1E3E-9776-3C9C-CBB53DCC7972}"/>
              </a:ext>
            </a:extLst>
          </p:cNvPr>
          <p:cNvPicPr>
            <a:picLocks noChangeAspect="1"/>
          </p:cNvPicPr>
          <p:nvPr/>
        </p:nvPicPr>
        <p:blipFill rotWithShape="1">
          <a:blip r:embed="rId5"/>
          <a:srcRect l="22933" t="4200" r="8564" b="2018"/>
          <a:stretch/>
        </p:blipFill>
        <p:spPr>
          <a:xfrm>
            <a:off x="10134601" y="2218959"/>
            <a:ext cx="6755354" cy="6370872"/>
          </a:xfrm>
          <a:prstGeom prst="rect">
            <a:avLst/>
          </a:prstGeom>
          <a:ln>
            <a:solidFill>
              <a:schemeClr val="tx2"/>
            </a:solidFill>
          </a:ln>
        </p:spPr>
      </p:pic>
      <p:pic>
        <p:nvPicPr>
          <p:cNvPr id="3" name="Picture 2">
            <a:extLst>
              <a:ext uri="{FF2B5EF4-FFF2-40B4-BE49-F238E27FC236}">
                <a16:creationId xmlns:a16="http://schemas.microsoft.com/office/drawing/2014/main" id="{F94349C3-1C9F-56FF-FE61-313295F9FC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4" name="Slide Number Placeholder 3">
            <a:extLst>
              <a:ext uri="{FF2B5EF4-FFF2-40B4-BE49-F238E27FC236}">
                <a16:creationId xmlns:a16="http://schemas.microsoft.com/office/drawing/2014/main" id="{B04DA7B4-DCD1-9BB2-596F-1E98ADFE0012}"/>
              </a:ext>
            </a:extLst>
          </p:cNvPr>
          <p:cNvSpPr>
            <a:spLocks noGrp="1"/>
          </p:cNvSpPr>
          <p:nvPr>
            <p:ph type="sldNum" sz="quarter" idx="12"/>
          </p:nvPr>
        </p:nvSpPr>
        <p:spPr/>
        <p:txBody>
          <a:bodyPr/>
          <a:lstStyle/>
          <a:p>
            <a:fld id="{3AE85620-6D31-49DE-93C7-B51895D7EC9C}" type="slidenum">
              <a:rPr lang="en-US" smtClean="0"/>
              <a:t>23</a:t>
            </a:fld>
            <a:endParaRPr lang="en-US"/>
          </a:p>
        </p:txBody>
      </p:sp>
    </p:spTree>
    <p:custDataLst>
      <p:tags r:id="rId1"/>
    </p:custDataLst>
    <p:extLst>
      <p:ext uri="{BB962C8B-B14F-4D97-AF65-F5344CB8AC3E}">
        <p14:creationId xmlns:p14="http://schemas.microsoft.com/office/powerpoint/2010/main" val="1730734302"/>
      </p:ext>
    </p:extLst>
  </p:cSld>
  <p:clrMapOvr>
    <a:masterClrMapping/>
  </p:clrMapOvr>
  <mc:AlternateContent xmlns:mc="http://schemas.openxmlformats.org/markup-compatibility/2006" xmlns:p14="http://schemas.microsoft.com/office/powerpoint/2010/main">
    <mc:Choice Requires="p14">
      <p:transition spd="slow" p14:dur="1600" advClick="0" advTm="17300">
        <p14:gallery dir="l"/>
      </p:transition>
    </mc:Choice>
    <mc:Fallback xmlns="">
      <p:transition spd="slow" advClick="0" advTm="173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4600-6361-582D-5724-A9664EBE4CDA}"/>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D9B75A42-62E6-35BD-A8E1-8722DC7055A8}"/>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5: Use Credit Wisely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BD17AE40-C1E7-C8C5-2850-45EF544A5E96}"/>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DB3E810A-C5E2-21F4-F7CF-829B51BCDC63}"/>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63E33301-ECC4-88E8-F894-6AD9E8853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678297DA-D94D-947B-10E3-02CF27A85D2F}"/>
              </a:ext>
            </a:extLst>
          </p:cNvPr>
          <p:cNvSpPr txBox="1"/>
          <p:nvPr/>
        </p:nvSpPr>
        <p:spPr>
          <a:xfrm>
            <a:off x="1024868" y="3133617"/>
            <a:ext cx="7585732" cy="3699795"/>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Myth: All credit scores are the same.</a:t>
            </a:r>
          </a:p>
          <a:p>
            <a:endParaRPr lang="en-US" sz="2800" dirty="0">
              <a:solidFill>
                <a:schemeClr val="tx2"/>
              </a:solidFill>
            </a:endParaRPr>
          </a:p>
          <a:p>
            <a:pPr marL="285750" indent="-285750">
              <a:lnSpc>
                <a:spcPct val="107000"/>
              </a:lnSpc>
              <a:spcAft>
                <a:spcPts val="800"/>
              </a:spcAft>
              <a:buFont typeface="Arial" panose="020B0604020202020204" pitchFamily="34" charset="0"/>
              <a:buChar char="•"/>
            </a:pPr>
            <a:r>
              <a:rPr lang="en-US" sz="28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Fact: </a:t>
            </a:r>
            <a:r>
              <a:rPr lang="en-US" sz="28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There are three credit bureaus and multiple credit scoring models. Know that your score may be different based on the specific report that’s being viewed and the scoring model that is being used. No matter what, maintaining healthy credit habits will create a stronger score over time. </a:t>
            </a:r>
          </a:p>
        </p:txBody>
      </p:sp>
      <p:sp>
        <p:nvSpPr>
          <p:cNvPr id="10" name="object 5">
            <a:extLst>
              <a:ext uri="{FF2B5EF4-FFF2-40B4-BE49-F238E27FC236}">
                <a16:creationId xmlns:a16="http://schemas.microsoft.com/office/drawing/2014/main" id="{FFE50840-4727-33BD-E01F-2DDCFEB829E0}"/>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Common Credit Myths:</a:t>
            </a:r>
            <a:endParaRPr sz="3600" dirty="0">
              <a:solidFill>
                <a:schemeClr val="tx2"/>
              </a:solidFill>
              <a:cs typeface="Arial"/>
            </a:endParaRPr>
          </a:p>
        </p:txBody>
      </p:sp>
      <p:pic>
        <p:nvPicPr>
          <p:cNvPr id="2" name="Picture 1">
            <a:extLst>
              <a:ext uri="{FF2B5EF4-FFF2-40B4-BE49-F238E27FC236}">
                <a16:creationId xmlns:a16="http://schemas.microsoft.com/office/drawing/2014/main" id="{04DCD88C-718E-02AE-A5BC-064744DB259D}"/>
              </a:ext>
            </a:extLst>
          </p:cNvPr>
          <p:cNvPicPr>
            <a:picLocks noChangeAspect="1"/>
          </p:cNvPicPr>
          <p:nvPr/>
        </p:nvPicPr>
        <p:blipFill rotWithShape="1">
          <a:blip r:embed="rId5"/>
          <a:srcRect l="22933" t="4200" r="8564" b="2018"/>
          <a:stretch/>
        </p:blipFill>
        <p:spPr>
          <a:xfrm>
            <a:off x="10134601" y="2218959"/>
            <a:ext cx="6755354" cy="6370872"/>
          </a:xfrm>
          <a:prstGeom prst="rect">
            <a:avLst/>
          </a:prstGeom>
          <a:ln>
            <a:solidFill>
              <a:schemeClr val="tx2"/>
            </a:solidFill>
          </a:ln>
        </p:spPr>
      </p:pic>
      <p:pic>
        <p:nvPicPr>
          <p:cNvPr id="3" name="Picture 2">
            <a:extLst>
              <a:ext uri="{FF2B5EF4-FFF2-40B4-BE49-F238E27FC236}">
                <a16:creationId xmlns:a16="http://schemas.microsoft.com/office/drawing/2014/main" id="{95C9E626-FC23-6E44-3BB9-3CF63AC65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4" name="Slide Number Placeholder 3">
            <a:extLst>
              <a:ext uri="{FF2B5EF4-FFF2-40B4-BE49-F238E27FC236}">
                <a16:creationId xmlns:a16="http://schemas.microsoft.com/office/drawing/2014/main" id="{693D1FEA-136B-903C-D077-9D6DF2545817}"/>
              </a:ext>
            </a:extLst>
          </p:cNvPr>
          <p:cNvSpPr>
            <a:spLocks noGrp="1"/>
          </p:cNvSpPr>
          <p:nvPr>
            <p:ph type="sldNum" sz="quarter" idx="12"/>
          </p:nvPr>
        </p:nvSpPr>
        <p:spPr/>
        <p:txBody>
          <a:bodyPr/>
          <a:lstStyle/>
          <a:p>
            <a:fld id="{3AE85620-6D31-49DE-93C7-B51895D7EC9C}" type="slidenum">
              <a:rPr lang="en-US" smtClean="0"/>
              <a:t>24</a:t>
            </a:fld>
            <a:endParaRPr lang="en-US"/>
          </a:p>
        </p:txBody>
      </p:sp>
    </p:spTree>
    <p:custDataLst>
      <p:tags r:id="rId1"/>
    </p:custDataLst>
    <p:extLst>
      <p:ext uri="{BB962C8B-B14F-4D97-AF65-F5344CB8AC3E}">
        <p14:creationId xmlns:p14="http://schemas.microsoft.com/office/powerpoint/2010/main" val="3567977343"/>
      </p:ext>
    </p:extLst>
  </p:cSld>
  <p:clrMapOvr>
    <a:masterClrMapping/>
  </p:clrMapOvr>
  <mc:AlternateContent xmlns:mc="http://schemas.openxmlformats.org/markup-compatibility/2006" xmlns:p14="http://schemas.microsoft.com/office/powerpoint/2010/main">
    <mc:Choice Requires="p14">
      <p:transition spd="slow" p14:dur="1600" advClick="0" advTm="16000">
        <p14:gallery dir="l"/>
      </p:transition>
    </mc:Choice>
    <mc:Fallback xmlns="">
      <p:transition spd="slow" advClick="0" advTm="1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6: Prepare Before Buying a Home</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133617"/>
            <a:ext cx="8119132" cy="4401205"/>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Just because you are approved for a certain amount does not mean you can afford it!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Prepare for down payment, closing costs, and other up-front expenses </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Qualifying Ratios lenders use: </a:t>
            </a:r>
          </a:p>
          <a:p>
            <a:pPr marL="800100" lvl="1" indent="-342900">
              <a:buFont typeface="Arial" panose="020B0604020202020204" pitchFamily="34" charset="0"/>
              <a:buChar char="•"/>
            </a:pPr>
            <a:r>
              <a:rPr lang="en-US" sz="2800" dirty="0">
                <a:solidFill>
                  <a:schemeClr val="tx2"/>
                </a:solidFill>
              </a:rPr>
              <a:t>Housing: 28% or less of gross income</a:t>
            </a:r>
          </a:p>
          <a:p>
            <a:pPr marL="800100" lvl="1" indent="-342900">
              <a:buFont typeface="Arial" panose="020B0604020202020204" pitchFamily="34" charset="0"/>
              <a:buChar char="•"/>
            </a:pPr>
            <a:r>
              <a:rPr lang="en-US" sz="2800" dirty="0">
                <a:solidFill>
                  <a:schemeClr val="tx2"/>
                </a:solidFill>
              </a:rPr>
              <a:t>Debt: 36% or less of gross income</a:t>
            </a:r>
          </a:p>
          <a:p>
            <a:pPr marL="800100" lvl="1" indent="-342900">
              <a:buFont typeface="Arial" panose="020B0604020202020204" pitchFamily="34" charset="0"/>
              <a:buChar char="•"/>
            </a:pPr>
            <a:r>
              <a:rPr lang="en-US" sz="2800" dirty="0">
                <a:solidFill>
                  <a:schemeClr val="tx2"/>
                </a:solidFill>
              </a:rPr>
              <a:t>These may vary based on lender or loan type</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How much can I afford? </a:t>
            </a:r>
            <a:endParaRPr sz="3600" dirty="0">
              <a:solidFill>
                <a:schemeClr val="tx2"/>
              </a:solidFill>
              <a:cs typeface="Arial"/>
            </a:endParaRPr>
          </a:p>
        </p:txBody>
      </p:sp>
      <p:pic>
        <p:nvPicPr>
          <p:cNvPr id="4" name="Picture 3" descr="Two people walking down a sidewalk in front of a house&#10;&#10;Description automatically generated with medium confidence">
            <a:extLst>
              <a:ext uri="{FF2B5EF4-FFF2-40B4-BE49-F238E27FC236}">
                <a16:creationId xmlns:a16="http://schemas.microsoft.com/office/drawing/2014/main" id="{C4A90FC9-E40F-7DEB-FB1B-C7774B9E87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622" b="9062"/>
          <a:stretch/>
        </p:blipFill>
        <p:spPr>
          <a:xfrm>
            <a:off x="9924375" y="2172686"/>
            <a:ext cx="6052225" cy="6481166"/>
          </a:xfrm>
          <a:prstGeom prst="rect">
            <a:avLst/>
          </a:prstGeom>
          <a:ln>
            <a:solidFill>
              <a:schemeClr val="tx1"/>
            </a:solidFill>
          </a:ln>
        </p:spPr>
      </p:pic>
      <p:pic>
        <p:nvPicPr>
          <p:cNvPr id="2" name="Picture 1">
            <a:extLst>
              <a:ext uri="{FF2B5EF4-FFF2-40B4-BE49-F238E27FC236}">
                <a16:creationId xmlns:a16="http://schemas.microsoft.com/office/drawing/2014/main" id="{4A15580F-D869-E94E-8105-D41AEF0C7F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3" name="Slide Number Placeholder 2">
            <a:extLst>
              <a:ext uri="{FF2B5EF4-FFF2-40B4-BE49-F238E27FC236}">
                <a16:creationId xmlns:a16="http://schemas.microsoft.com/office/drawing/2014/main" id="{AD5F3E9F-14DB-AF9B-4D6D-26A4060485C6}"/>
              </a:ext>
            </a:extLst>
          </p:cNvPr>
          <p:cNvSpPr>
            <a:spLocks noGrp="1"/>
          </p:cNvSpPr>
          <p:nvPr>
            <p:ph type="sldNum" sz="quarter" idx="12"/>
          </p:nvPr>
        </p:nvSpPr>
        <p:spPr/>
        <p:txBody>
          <a:bodyPr/>
          <a:lstStyle/>
          <a:p>
            <a:fld id="{3AE85620-6D31-49DE-93C7-B51895D7EC9C}" type="slidenum">
              <a:rPr lang="en-US" smtClean="0"/>
              <a:t>25</a:t>
            </a:fld>
            <a:endParaRPr lang="en-US"/>
          </a:p>
        </p:txBody>
      </p:sp>
    </p:spTree>
    <p:custDataLst>
      <p:tags r:id="rId1"/>
    </p:custDataLst>
    <p:extLst>
      <p:ext uri="{BB962C8B-B14F-4D97-AF65-F5344CB8AC3E}">
        <p14:creationId xmlns:p14="http://schemas.microsoft.com/office/powerpoint/2010/main" val="4035952086"/>
      </p:ext>
    </p:extLst>
  </p:cSld>
  <p:clrMapOvr>
    <a:masterClrMapping/>
  </p:clrMapOvr>
  <mc:AlternateContent xmlns:mc="http://schemas.openxmlformats.org/markup-compatibility/2006" xmlns:p14="http://schemas.microsoft.com/office/powerpoint/2010/main">
    <mc:Choice Requires="p14">
      <p:transition spd="slow" p14:dur="1600" advClick="0" advTm="13000">
        <p14:gallery dir="l"/>
      </p:transition>
    </mc:Choice>
    <mc:Fallback xmlns="">
      <p:transition spd="slow" advClick="0" advTm="1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eople sitting on a couch looking at a computer&#10;&#10;Description automatically generated with medium confidence">
            <a:extLst>
              <a:ext uri="{FF2B5EF4-FFF2-40B4-BE49-F238E27FC236}">
                <a16:creationId xmlns:a16="http://schemas.microsoft.com/office/drawing/2014/main" id="{1B19322E-7901-4593-AF67-44A1B853BE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05" t="382" r="25794" b="-382"/>
          <a:stretch/>
        </p:blipFill>
        <p:spPr>
          <a:xfrm>
            <a:off x="9924375" y="2174363"/>
            <a:ext cx="6077625" cy="6504323"/>
          </a:xfrm>
          <a:prstGeom prst="rect">
            <a:avLst/>
          </a:prstGeom>
          <a:ln>
            <a:solidFill>
              <a:schemeClr val="tx1"/>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7: Invest for Your Future</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Types of Investments</a:t>
            </a:r>
            <a:endParaRPr sz="3600" dirty="0">
              <a:solidFill>
                <a:schemeClr val="tx2"/>
              </a:solidFill>
              <a:cs typeface="Arial"/>
            </a:endParaRPr>
          </a:p>
        </p:txBody>
      </p:sp>
      <p:sp>
        <p:nvSpPr>
          <p:cNvPr id="3" name="TextBox 2">
            <a:extLst>
              <a:ext uri="{FF2B5EF4-FFF2-40B4-BE49-F238E27FC236}">
                <a16:creationId xmlns:a16="http://schemas.microsoft.com/office/drawing/2014/main" id="{EF48409C-BD18-8A75-AE24-518A195D2485}"/>
              </a:ext>
            </a:extLst>
          </p:cNvPr>
          <p:cNvSpPr txBox="1"/>
          <p:nvPr/>
        </p:nvSpPr>
        <p:spPr>
          <a:xfrm>
            <a:off x="1024868" y="3133617"/>
            <a:ext cx="8119132" cy="3539430"/>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chemeClr val="tx2"/>
                </a:solidFill>
              </a:rPr>
              <a:t>Stocks</a:t>
            </a:r>
            <a:r>
              <a:rPr lang="en-US" sz="2800" dirty="0">
                <a:solidFill>
                  <a:schemeClr val="tx2"/>
                </a:solidFill>
              </a:rPr>
              <a:t> – partial ownership in a company</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Bonds</a:t>
            </a:r>
            <a:r>
              <a:rPr lang="en-US" sz="2800" dirty="0">
                <a:solidFill>
                  <a:schemeClr val="tx2"/>
                </a:solidFill>
              </a:rPr>
              <a:t> – you are the lender with a promise of repayment with interest</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Mutual funds </a:t>
            </a:r>
            <a:r>
              <a:rPr lang="en-US" sz="2800" dirty="0">
                <a:solidFill>
                  <a:schemeClr val="tx2"/>
                </a:solidFill>
              </a:rPr>
              <a:t>– pool your money &amp; diversify</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Retirement plans </a:t>
            </a:r>
            <a:r>
              <a:rPr lang="en-US" sz="2800" dirty="0">
                <a:solidFill>
                  <a:schemeClr val="tx2"/>
                </a:solidFill>
              </a:rPr>
              <a:t>– IRA, 401(k), 403(b)</a:t>
            </a:r>
          </a:p>
        </p:txBody>
      </p:sp>
      <p:pic>
        <p:nvPicPr>
          <p:cNvPr id="4" name="Picture 3">
            <a:extLst>
              <a:ext uri="{FF2B5EF4-FFF2-40B4-BE49-F238E27FC236}">
                <a16:creationId xmlns:a16="http://schemas.microsoft.com/office/drawing/2014/main" id="{27A5F988-17B4-2AC6-E560-2FBE88125A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D1B74844-653B-09A8-2DA4-17FA71A54F6C}"/>
              </a:ext>
            </a:extLst>
          </p:cNvPr>
          <p:cNvSpPr>
            <a:spLocks noGrp="1"/>
          </p:cNvSpPr>
          <p:nvPr>
            <p:ph type="sldNum" sz="quarter" idx="12"/>
          </p:nvPr>
        </p:nvSpPr>
        <p:spPr/>
        <p:txBody>
          <a:bodyPr/>
          <a:lstStyle/>
          <a:p>
            <a:fld id="{3AE85620-6D31-49DE-93C7-B51895D7EC9C}" type="slidenum">
              <a:rPr lang="en-US" smtClean="0"/>
              <a:t>26</a:t>
            </a:fld>
            <a:endParaRPr lang="en-US"/>
          </a:p>
        </p:txBody>
      </p:sp>
    </p:spTree>
    <p:custDataLst>
      <p:tags r:id="rId1"/>
    </p:custDataLst>
    <p:extLst>
      <p:ext uri="{BB962C8B-B14F-4D97-AF65-F5344CB8AC3E}">
        <p14:creationId xmlns:p14="http://schemas.microsoft.com/office/powerpoint/2010/main" val="38523192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parked on the side of the road&#10;&#10;Description automatically generated with medium confidence">
            <a:extLst>
              <a:ext uri="{FF2B5EF4-FFF2-40B4-BE49-F238E27FC236}">
                <a16:creationId xmlns:a16="http://schemas.microsoft.com/office/drawing/2014/main" id="{FC8D8969-2239-E30B-F945-93DBE808CB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03" t="1690" r="17998" b="5248"/>
          <a:stretch/>
        </p:blipFill>
        <p:spPr>
          <a:xfrm>
            <a:off x="9924374" y="2435562"/>
            <a:ext cx="6077626" cy="5937667"/>
          </a:xfrm>
          <a:prstGeom prst="rect">
            <a:avLst/>
          </a:prstGeom>
          <a:ln>
            <a:solidFill>
              <a:schemeClr val="tx1"/>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8: Insure your Assets</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Types of Insurance to Consider:</a:t>
            </a:r>
            <a:endParaRPr sz="3600" dirty="0">
              <a:solidFill>
                <a:schemeClr val="tx2"/>
              </a:solidFill>
              <a:cs typeface="Arial"/>
            </a:endParaRPr>
          </a:p>
        </p:txBody>
      </p:sp>
      <p:sp>
        <p:nvSpPr>
          <p:cNvPr id="3" name="TextBox 2">
            <a:extLst>
              <a:ext uri="{FF2B5EF4-FFF2-40B4-BE49-F238E27FC236}">
                <a16:creationId xmlns:a16="http://schemas.microsoft.com/office/drawing/2014/main" id="{EF48409C-BD18-8A75-AE24-518A195D2485}"/>
              </a:ext>
            </a:extLst>
          </p:cNvPr>
          <p:cNvSpPr txBox="1"/>
          <p:nvPr/>
        </p:nvSpPr>
        <p:spPr>
          <a:xfrm>
            <a:off x="1024868" y="3133617"/>
            <a:ext cx="8119132" cy="3970318"/>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Auto</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Renters/Homeowners</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Health/Dental/Vision</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Life</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Disability/Long Term Care</a:t>
            </a:r>
          </a:p>
        </p:txBody>
      </p:sp>
      <p:pic>
        <p:nvPicPr>
          <p:cNvPr id="2" name="Picture 1">
            <a:extLst>
              <a:ext uri="{FF2B5EF4-FFF2-40B4-BE49-F238E27FC236}">
                <a16:creationId xmlns:a16="http://schemas.microsoft.com/office/drawing/2014/main" id="{252C3C1B-5B7F-026C-E648-743696C3C4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6B488DFA-FC6A-9C64-1CB2-3DFE9254FEA7}"/>
              </a:ext>
            </a:extLst>
          </p:cNvPr>
          <p:cNvSpPr>
            <a:spLocks noGrp="1"/>
          </p:cNvSpPr>
          <p:nvPr>
            <p:ph type="sldNum" sz="quarter" idx="12"/>
          </p:nvPr>
        </p:nvSpPr>
        <p:spPr/>
        <p:txBody>
          <a:bodyPr/>
          <a:lstStyle/>
          <a:p>
            <a:fld id="{3AE85620-6D31-49DE-93C7-B51895D7EC9C}" type="slidenum">
              <a:rPr lang="en-US" smtClean="0"/>
              <a:t>27</a:t>
            </a:fld>
            <a:endParaRPr lang="en-US"/>
          </a:p>
        </p:txBody>
      </p:sp>
    </p:spTree>
    <p:custDataLst>
      <p:tags r:id="rId1"/>
    </p:custDataLst>
    <p:extLst>
      <p:ext uri="{BB962C8B-B14F-4D97-AF65-F5344CB8AC3E}">
        <p14:creationId xmlns:p14="http://schemas.microsoft.com/office/powerpoint/2010/main" val="2387128744"/>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374D-4BF7-47BE-89E9-A95FFD8E36D1}"/>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B413ADD9-D758-AC2F-C0AF-7CD7163F26A7}"/>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rgbClr val="92D050"/>
                </a:solidFill>
                <a:cs typeface="Arial"/>
              </a:rPr>
              <a:t>Step 9: Keep Good Records</a:t>
            </a:r>
            <a:endParaRPr lang="en-US" sz="6000" spc="150" dirty="0">
              <a:solidFill>
                <a:srgbClr val="92D050"/>
              </a:solidFill>
              <a:cs typeface="Arial"/>
            </a:endParaRPr>
          </a:p>
        </p:txBody>
      </p:sp>
      <p:grpSp>
        <p:nvGrpSpPr>
          <p:cNvPr id="16" name="Group 15">
            <a:extLst>
              <a:ext uri="{FF2B5EF4-FFF2-40B4-BE49-F238E27FC236}">
                <a16:creationId xmlns:a16="http://schemas.microsoft.com/office/drawing/2014/main" id="{7B4BF8F2-D14D-FA2B-1FAF-9FF44BE32A6A}"/>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69B87A4-57C6-BB23-448A-00A31C4E0DA2}"/>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D930F173-D2F7-25FF-8BB1-28679EE6A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D7587A0B-0B08-4294-12F5-F043EAFCF97D}"/>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Retaining Records: </a:t>
            </a:r>
            <a:endParaRPr sz="3600" dirty="0">
              <a:solidFill>
                <a:schemeClr val="tx2"/>
              </a:solidFill>
              <a:cs typeface="Arial"/>
            </a:endParaRPr>
          </a:p>
        </p:txBody>
      </p:sp>
      <p:sp>
        <p:nvSpPr>
          <p:cNvPr id="3" name="TextBox 2">
            <a:extLst>
              <a:ext uri="{FF2B5EF4-FFF2-40B4-BE49-F238E27FC236}">
                <a16:creationId xmlns:a16="http://schemas.microsoft.com/office/drawing/2014/main" id="{981DBEC4-6039-40AE-9609-6A402CC90843}"/>
              </a:ext>
            </a:extLst>
          </p:cNvPr>
          <p:cNvSpPr txBox="1"/>
          <p:nvPr/>
        </p:nvSpPr>
        <p:spPr>
          <a:xfrm>
            <a:off x="1024868" y="3133617"/>
            <a:ext cx="8119132" cy="4401205"/>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chemeClr val="tx2"/>
                </a:solidFill>
              </a:rPr>
              <a:t>Tax Returns – </a:t>
            </a:r>
            <a:r>
              <a:rPr lang="en-US" sz="2800" dirty="0">
                <a:solidFill>
                  <a:schemeClr val="tx2"/>
                </a:solidFill>
              </a:rPr>
              <a:t>3 years from the date you filed your original return or 2 years from the date you paid the tax, whichever is later.</a:t>
            </a:r>
          </a:p>
          <a:p>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Bank Statements: 1 year, but the length of time you should keep them depends on your individual circumstances.</a:t>
            </a:r>
          </a:p>
          <a:p>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Pay Stubs: </a:t>
            </a:r>
            <a:r>
              <a:rPr lang="en-US" sz="2800" dirty="0">
                <a:solidFill>
                  <a:schemeClr val="tx2"/>
                </a:solidFill>
              </a:rPr>
              <a:t>3 years from the date you filed your tax return. </a:t>
            </a:r>
          </a:p>
        </p:txBody>
      </p:sp>
      <p:pic>
        <p:nvPicPr>
          <p:cNvPr id="2" name="Picture 1" descr="A picture containing case, accessory&#10;&#10;Description automatically generated">
            <a:extLst>
              <a:ext uri="{FF2B5EF4-FFF2-40B4-BE49-F238E27FC236}">
                <a16:creationId xmlns:a16="http://schemas.microsoft.com/office/drawing/2014/main" id="{E37E3056-B939-E045-FEC5-BA164F2203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93" t="240" r="6837" b="-240"/>
          <a:stretch/>
        </p:blipFill>
        <p:spPr>
          <a:xfrm>
            <a:off x="9924374" y="2435771"/>
            <a:ext cx="6077626" cy="5951724"/>
          </a:xfrm>
          <a:prstGeom prst="rect">
            <a:avLst/>
          </a:prstGeom>
          <a:ln>
            <a:solidFill>
              <a:schemeClr val="tx1"/>
            </a:solidFill>
          </a:ln>
        </p:spPr>
      </p:pic>
      <p:pic>
        <p:nvPicPr>
          <p:cNvPr id="4" name="Picture 3">
            <a:extLst>
              <a:ext uri="{FF2B5EF4-FFF2-40B4-BE49-F238E27FC236}">
                <a16:creationId xmlns:a16="http://schemas.microsoft.com/office/drawing/2014/main" id="{84C50056-FD07-8AAA-BAC1-6FECD8EF49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FC18CDB1-8B94-CF3F-1CFA-D30B69E86B61}"/>
              </a:ext>
            </a:extLst>
          </p:cNvPr>
          <p:cNvSpPr>
            <a:spLocks noGrp="1"/>
          </p:cNvSpPr>
          <p:nvPr>
            <p:ph type="sldNum" sz="quarter" idx="12"/>
          </p:nvPr>
        </p:nvSpPr>
        <p:spPr/>
        <p:txBody>
          <a:bodyPr/>
          <a:lstStyle/>
          <a:p>
            <a:fld id="{3AE85620-6D31-49DE-93C7-B51895D7EC9C}" type="slidenum">
              <a:rPr lang="en-US" smtClean="0"/>
              <a:t>28</a:t>
            </a:fld>
            <a:endParaRPr lang="en-US"/>
          </a:p>
        </p:txBody>
      </p:sp>
    </p:spTree>
    <p:custDataLst>
      <p:tags r:id="rId1"/>
    </p:custDataLst>
    <p:extLst>
      <p:ext uri="{BB962C8B-B14F-4D97-AF65-F5344CB8AC3E}">
        <p14:creationId xmlns:p14="http://schemas.microsoft.com/office/powerpoint/2010/main" val="3181062530"/>
      </p:ext>
    </p:extLst>
  </p:cSld>
  <p:clrMapOvr>
    <a:masterClrMapping/>
  </p:clrMapOvr>
  <mc:AlternateContent xmlns:mc="http://schemas.openxmlformats.org/markup-compatibility/2006" xmlns:p14="http://schemas.microsoft.com/office/powerpoint/2010/main">
    <mc:Choice Requires="p14">
      <p:transition spd="slow" p14:dur="1600" advClick="0" advTm="17000">
        <p14:gallery dir="l"/>
      </p:transition>
    </mc:Choice>
    <mc:Fallback xmlns="">
      <p:transition spd="slow" advClick="0" advTm="1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rgbClr val="92D050"/>
                </a:solidFill>
                <a:cs typeface="Arial"/>
              </a:rPr>
              <a:t>Step 9: Keep Good Records</a:t>
            </a:r>
            <a:endParaRPr lang="en-US" sz="6000" spc="150" dirty="0">
              <a:solidFill>
                <a:srgbClr val="92D050"/>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Getting Organized: </a:t>
            </a:r>
            <a:endParaRPr sz="3600" dirty="0">
              <a:solidFill>
                <a:schemeClr val="tx2"/>
              </a:solidFill>
              <a:cs typeface="Arial"/>
            </a:endParaRPr>
          </a:p>
        </p:txBody>
      </p:sp>
      <p:sp>
        <p:nvSpPr>
          <p:cNvPr id="3" name="TextBox 2">
            <a:extLst>
              <a:ext uri="{FF2B5EF4-FFF2-40B4-BE49-F238E27FC236}">
                <a16:creationId xmlns:a16="http://schemas.microsoft.com/office/drawing/2014/main" id="{EF48409C-BD18-8A75-AE24-518A195D2485}"/>
              </a:ext>
            </a:extLst>
          </p:cNvPr>
          <p:cNvSpPr txBox="1"/>
          <p:nvPr/>
        </p:nvSpPr>
        <p:spPr>
          <a:xfrm>
            <a:off x="1024868" y="3133617"/>
            <a:ext cx="8119132" cy="2677656"/>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chemeClr val="tx2"/>
                </a:solidFill>
              </a:rPr>
              <a:t>Paper files: </a:t>
            </a:r>
            <a:r>
              <a:rPr lang="en-US" sz="2800" dirty="0">
                <a:solidFill>
                  <a:schemeClr val="tx2"/>
                </a:solidFill>
              </a:rPr>
              <a:t>keep in a fire proof safe or filing cabinet.</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Digital Storage: </a:t>
            </a:r>
            <a:r>
              <a:rPr lang="en-US" sz="2800" dirty="0">
                <a:solidFill>
                  <a:schemeClr val="tx2"/>
                </a:solidFill>
              </a:rPr>
              <a:t>keep it secure with a password that does not contain any personal information such as name, dob, SSN, employer, spouse or child or pet's name. </a:t>
            </a:r>
          </a:p>
        </p:txBody>
      </p:sp>
      <p:pic>
        <p:nvPicPr>
          <p:cNvPr id="2" name="Picture 1" descr="A picture containing case, accessory&#10;&#10;Description automatically generated">
            <a:extLst>
              <a:ext uri="{FF2B5EF4-FFF2-40B4-BE49-F238E27FC236}">
                <a16:creationId xmlns:a16="http://schemas.microsoft.com/office/drawing/2014/main" id="{254C74B7-BC1C-EC9C-3AB4-9ADF8AA377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993" t="240" r="6837" b="-240"/>
          <a:stretch/>
        </p:blipFill>
        <p:spPr>
          <a:xfrm>
            <a:off x="9924374" y="2435771"/>
            <a:ext cx="6077626" cy="5951724"/>
          </a:xfrm>
          <a:prstGeom prst="rect">
            <a:avLst/>
          </a:prstGeom>
          <a:ln>
            <a:solidFill>
              <a:schemeClr val="tx1"/>
            </a:solidFill>
          </a:ln>
        </p:spPr>
      </p:pic>
      <p:pic>
        <p:nvPicPr>
          <p:cNvPr id="4" name="Picture 3">
            <a:extLst>
              <a:ext uri="{FF2B5EF4-FFF2-40B4-BE49-F238E27FC236}">
                <a16:creationId xmlns:a16="http://schemas.microsoft.com/office/drawing/2014/main" id="{529A1AB7-6727-AFF2-A7C5-DC92365C0F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6644C450-C0A8-6062-8967-5FCBA30F569F}"/>
              </a:ext>
            </a:extLst>
          </p:cNvPr>
          <p:cNvSpPr>
            <a:spLocks noGrp="1"/>
          </p:cNvSpPr>
          <p:nvPr>
            <p:ph type="sldNum" sz="quarter" idx="12"/>
          </p:nvPr>
        </p:nvSpPr>
        <p:spPr/>
        <p:txBody>
          <a:bodyPr/>
          <a:lstStyle/>
          <a:p>
            <a:fld id="{3AE85620-6D31-49DE-93C7-B51895D7EC9C}" type="slidenum">
              <a:rPr lang="en-US" smtClean="0"/>
              <a:t>29</a:t>
            </a:fld>
            <a:endParaRPr lang="en-US"/>
          </a:p>
        </p:txBody>
      </p:sp>
    </p:spTree>
    <p:custDataLst>
      <p:tags r:id="rId1"/>
    </p:custDataLst>
    <p:extLst>
      <p:ext uri="{BB962C8B-B14F-4D97-AF65-F5344CB8AC3E}">
        <p14:creationId xmlns:p14="http://schemas.microsoft.com/office/powerpoint/2010/main" val="2913024418"/>
      </p:ext>
    </p:extLst>
  </p:cSld>
  <p:clrMapOvr>
    <a:masterClrMapping/>
  </p:clrMapOvr>
  <mc:AlternateContent xmlns:mc="http://schemas.openxmlformats.org/markup-compatibility/2006" xmlns:p14="http://schemas.microsoft.com/office/powerpoint/2010/main">
    <mc:Choice Requires="p14">
      <p:transition spd="slow" p14:dur="1600" advClick="0" advTm="13000">
        <p14:gallery dir="l"/>
      </p:transition>
    </mc:Choice>
    <mc:Fallback xmlns="">
      <p:transition spd="slow" advClick="0" advTm="1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10;&#10;Description automatically generated with low confidence">
            <a:extLst>
              <a:ext uri="{FF2B5EF4-FFF2-40B4-BE49-F238E27FC236}">
                <a16:creationId xmlns:a16="http://schemas.microsoft.com/office/drawing/2014/main" id="{E1DF4357-7C44-D9AA-0750-CD5F3DB27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11"/>
          <a:stretch/>
        </p:blipFill>
        <p:spPr>
          <a:xfrm>
            <a:off x="10793497" y="2109825"/>
            <a:ext cx="5175846" cy="6512940"/>
          </a:xfrm>
          <a:prstGeom prst="rect">
            <a:avLst/>
          </a:prstGeom>
          <a:ln>
            <a:solidFill>
              <a:schemeClr val="tx2"/>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gn="ctr">
              <a:lnSpc>
                <a:spcPct val="100000"/>
              </a:lnSpc>
            </a:pPr>
            <a:r>
              <a:rPr lang="en-US" sz="6000" b="1" spc="150" dirty="0">
                <a:solidFill>
                  <a:schemeClr val="accent6"/>
                </a:solidFill>
                <a:cs typeface="Arial"/>
              </a:rPr>
              <a:t>Step 1: Understand your Money Personality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054608"/>
            <a:ext cx="9338332" cy="519116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800" b="1" dirty="0">
                <a:solidFill>
                  <a:schemeClr val="tx2"/>
                </a:solidFill>
              </a:rPr>
              <a:t>Hoarder: </a:t>
            </a:r>
            <a:r>
              <a:rPr lang="en-US" sz="2800" dirty="0">
                <a:solidFill>
                  <a:schemeClr val="tx2"/>
                </a:solidFill>
              </a:rPr>
              <a:t>save, budget, prioritize</a:t>
            </a:r>
          </a:p>
          <a:p>
            <a:pPr marL="342900" indent="-342900">
              <a:lnSpc>
                <a:spcPct val="150000"/>
              </a:lnSpc>
              <a:buFont typeface="Arial" panose="020B0604020202020204" pitchFamily="34" charset="0"/>
              <a:buChar char="•"/>
            </a:pPr>
            <a:r>
              <a:rPr lang="en-US" sz="2800" b="1" dirty="0">
                <a:solidFill>
                  <a:schemeClr val="tx2"/>
                </a:solidFill>
              </a:rPr>
              <a:t>Spender: </a:t>
            </a:r>
            <a:r>
              <a:rPr lang="en-US" sz="2800" dirty="0">
                <a:solidFill>
                  <a:schemeClr val="tx2"/>
                </a:solidFill>
              </a:rPr>
              <a:t>spend</a:t>
            </a:r>
          </a:p>
          <a:p>
            <a:pPr marL="342900" indent="-342900">
              <a:lnSpc>
                <a:spcPct val="150000"/>
              </a:lnSpc>
              <a:buFont typeface="Arial" panose="020B0604020202020204" pitchFamily="34" charset="0"/>
              <a:buChar char="•"/>
            </a:pPr>
            <a:r>
              <a:rPr lang="en-US" sz="2800" b="1" dirty="0">
                <a:solidFill>
                  <a:schemeClr val="tx2"/>
                </a:solidFill>
              </a:rPr>
              <a:t>Planner: </a:t>
            </a:r>
            <a:r>
              <a:rPr lang="en-US" sz="2800" dirty="0">
                <a:solidFill>
                  <a:schemeClr val="tx2"/>
                </a:solidFill>
              </a:rPr>
              <a:t>one step at a time</a:t>
            </a:r>
          </a:p>
          <a:p>
            <a:pPr marL="342900" indent="-342900">
              <a:lnSpc>
                <a:spcPct val="150000"/>
              </a:lnSpc>
              <a:buFont typeface="Arial" panose="020B0604020202020204" pitchFamily="34" charset="0"/>
              <a:buChar char="•"/>
            </a:pPr>
            <a:r>
              <a:rPr lang="en-US" sz="2800" b="1" dirty="0">
                <a:solidFill>
                  <a:schemeClr val="tx2"/>
                </a:solidFill>
              </a:rPr>
              <a:t>Dreamer: </a:t>
            </a:r>
            <a:r>
              <a:rPr lang="en-US" sz="2800" dirty="0">
                <a:solidFill>
                  <a:schemeClr val="tx2"/>
                </a:solidFill>
              </a:rPr>
              <a:t>big ideas, unsure how to make them happen</a:t>
            </a:r>
          </a:p>
          <a:p>
            <a:pPr marL="342900" indent="-342900">
              <a:lnSpc>
                <a:spcPct val="150000"/>
              </a:lnSpc>
              <a:buFont typeface="Arial" panose="020B0604020202020204" pitchFamily="34" charset="0"/>
              <a:buChar char="•"/>
            </a:pPr>
            <a:r>
              <a:rPr lang="en-US" sz="2800" b="1" dirty="0">
                <a:solidFill>
                  <a:schemeClr val="tx2"/>
                </a:solidFill>
              </a:rPr>
              <a:t>Risk taker: </a:t>
            </a:r>
            <a:r>
              <a:rPr lang="en-US" sz="2800" dirty="0">
                <a:solidFill>
                  <a:schemeClr val="tx2"/>
                </a:solidFill>
              </a:rPr>
              <a:t>adventurous with money for potential gain</a:t>
            </a:r>
          </a:p>
          <a:p>
            <a:pPr marL="342900" indent="-342900">
              <a:lnSpc>
                <a:spcPct val="150000"/>
              </a:lnSpc>
              <a:buFont typeface="Arial" panose="020B0604020202020204" pitchFamily="34" charset="0"/>
              <a:buChar char="•"/>
            </a:pPr>
            <a:r>
              <a:rPr lang="en-US" sz="2800" b="1" dirty="0">
                <a:solidFill>
                  <a:schemeClr val="tx2"/>
                </a:solidFill>
              </a:rPr>
              <a:t>Risk avoider: </a:t>
            </a:r>
            <a:r>
              <a:rPr lang="en-US" sz="2800" dirty="0">
                <a:solidFill>
                  <a:schemeClr val="tx2"/>
                </a:solidFill>
              </a:rPr>
              <a:t>tends to go with what’s for certain</a:t>
            </a:r>
          </a:p>
          <a:p>
            <a:pPr marL="342900" indent="-342900">
              <a:lnSpc>
                <a:spcPct val="150000"/>
              </a:lnSpc>
              <a:buFont typeface="Arial" panose="020B0604020202020204" pitchFamily="34" charset="0"/>
              <a:buChar char="•"/>
            </a:pPr>
            <a:r>
              <a:rPr lang="en-US" sz="2800" b="1" dirty="0">
                <a:solidFill>
                  <a:schemeClr val="tx2"/>
                </a:solidFill>
              </a:rPr>
              <a:t>Separatist: </a:t>
            </a:r>
            <a:r>
              <a:rPr lang="en-US" sz="2800" dirty="0">
                <a:solidFill>
                  <a:schemeClr val="tx2"/>
                </a:solidFill>
              </a:rPr>
              <a:t>wants at least some money for oneself</a:t>
            </a:r>
          </a:p>
          <a:p>
            <a:pPr marL="342900" indent="-342900">
              <a:lnSpc>
                <a:spcPct val="150000"/>
              </a:lnSpc>
              <a:buFont typeface="Arial" panose="020B0604020202020204" pitchFamily="34" charset="0"/>
              <a:buChar char="•"/>
            </a:pPr>
            <a:r>
              <a:rPr lang="en-US" sz="2800" b="1" dirty="0">
                <a:solidFill>
                  <a:schemeClr val="tx2"/>
                </a:solidFill>
              </a:rPr>
              <a:t>Merger: </a:t>
            </a:r>
            <a:r>
              <a:rPr lang="en-US" sz="2800" dirty="0">
                <a:solidFill>
                  <a:schemeClr val="tx2"/>
                </a:solidFill>
              </a:rPr>
              <a:t>wants to pool shared money together</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Money Personalities: </a:t>
            </a:r>
            <a:endParaRPr sz="3600" dirty="0">
              <a:solidFill>
                <a:schemeClr val="tx2"/>
              </a:solidFill>
              <a:cs typeface="Arial"/>
            </a:endParaRPr>
          </a:p>
        </p:txBody>
      </p:sp>
      <p:pic>
        <p:nvPicPr>
          <p:cNvPr id="3" name="Picture 2">
            <a:extLst>
              <a:ext uri="{FF2B5EF4-FFF2-40B4-BE49-F238E27FC236}">
                <a16:creationId xmlns:a16="http://schemas.microsoft.com/office/drawing/2014/main" id="{E27B19F7-8ECF-F3BF-5823-7E38C5E188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19DBE417-ABD1-628A-A5A9-F60E3343553B}"/>
              </a:ext>
            </a:extLst>
          </p:cNvPr>
          <p:cNvSpPr>
            <a:spLocks noGrp="1"/>
          </p:cNvSpPr>
          <p:nvPr>
            <p:ph type="sldNum" sz="quarter" idx="12"/>
          </p:nvPr>
        </p:nvSpPr>
        <p:spPr/>
        <p:txBody>
          <a:bodyPr/>
          <a:lstStyle/>
          <a:p>
            <a:fld id="{3AE85620-6D31-49DE-93C7-B51895D7EC9C}" type="slidenum">
              <a:rPr lang="en-US" smtClean="0"/>
              <a:t>3</a:t>
            </a:fld>
            <a:endParaRPr lang="en-US"/>
          </a:p>
        </p:txBody>
      </p:sp>
    </p:spTree>
    <p:custDataLst>
      <p:tags r:id="rId1"/>
    </p:custDataLst>
    <p:extLst>
      <p:ext uri="{BB962C8B-B14F-4D97-AF65-F5344CB8AC3E}">
        <p14:creationId xmlns:p14="http://schemas.microsoft.com/office/powerpoint/2010/main" val="1644429852"/>
      </p:ext>
    </p:extLst>
  </p:cSld>
  <p:clrMapOvr>
    <a:masterClrMapping/>
  </p:clrMapOvr>
  <mc:AlternateContent xmlns:mc="http://schemas.openxmlformats.org/markup-compatibility/2006" xmlns:p14="http://schemas.microsoft.com/office/powerpoint/2010/main">
    <mc:Choice Requires="p14">
      <p:transition spd="slow" p14:dur="1600" advClick="0" advTm="29000">
        <p14:gallery dir="l"/>
      </p:transition>
    </mc:Choice>
    <mc:Fallback xmlns="">
      <p:transition spd="slow" advClick="0" advTm="29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eople looking at papers on a table&#10;&#10;Description automatically generated with medium confidence">
            <a:extLst>
              <a:ext uri="{FF2B5EF4-FFF2-40B4-BE49-F238E27FC236}">
                <a16:creationId xmlns:a16="http://schemas.microsoft.com/office/drawing/2014/main" id="{87FAABE4-45E5-4520-71E1-4491B82198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65" t="183" r="17965" b="1325"/>
          <a:stretch/>
        </p:blipFill>
        <p:spPr>
          <a:xfrm>
            <a:off x="9924374" y="2055940"/>
            <a:ext cx="6077626" cy="6696911"/>
          </a:xfrm>
          <a:prstGeom prst="rect">
            <a:avLst/>
          </a:prstGeom>
          <a:ln>
            <a:solidFill>
              <a:schemeClr val="tx2"/>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10: Reevaluate Regularly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Reevaluation Cadence:</a:t>
            </a:r>
            <a:endParaRPr sz="3600" dirty="0">
              <a:solidFill>
                <a:schemeClr val="tx2"/>
              </a:solidFill>
              <a:cs typeface="Arial"/>
            </a:endParaRPr>
          </a:p>
        </p:txBody>
      </p:sp>
      <p:sp>
        <p:nvSpPr>
          <p:cNvPr id="3" name="TextBox 2">
            <a:extLst>
              <a:ext uri="{FF2B5EF4-FFF2-40B4-BE49-F238E27FC236}">
                <a16:creationId xmlns:a16="http://schemas.microsoft.com/office/drawing/2014/main" id="{EF48409C-BD18-8A75-AE24-518A195D2485}"/>
              </a:ext>
            </a:extLst>
          </p:cNvPr>
          <p:cNvSpPr txBox="1"/>
          <p:nvPr/>
        </p:nvSpPr>
        <p:spPr>
          <a:xfrm>
            <a:off x="1024868" y="3133617"/>
            <a:ext cx="8119132" cy="2246769"/>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Quarterly</a:t>
            </a:r>
          </a:p>
          <a:p>
            <a:endParaRPr lang="en-US" sz="2800" dirty="0">
              <a:solidFill>
                <a:schemeClr val="tx2"/>
              </a:solidFill>
            </a:endParaRPr>
          </a:p>
          <a:p>
            <a:pPr marL="800100" lvl="1" indent="-342900">
              <a:buFont typeface="Arial" panose="020B0604020202020204" pitchFamily="34" charset="0"/>
              <a:buChar char="•"/>
            </a:pPr>
            <a:r>
              <a:rPr lang="en-US" sz="2800" dirty="0">
                <a:solidFill>
                  <a:schemeClr val="tx2"/>
                </a:solidFill>
              </a:rPr>
              <a:t>Budget</a:t>
            </a:r>
          </a:p>
          <a:p>
            <a:pPr lvl="1"/>
            <a:endParaRPr lang="en-US" sz="2800" dirty="0">
              <a:solidFill>
                <a:schemeClr val="tx2"/>
              </a:solidFill>
            </a:endParaRPr>
          </a:p>
          <a:p>
            <a:pPr marL="800100" lvl="1" indent="-342900">
              <a:buFont typeface="Arial" panose="020B0604020202020204" pitchFamily="34" charset="0"/>
              <a:buChar char="•"/>
            </a:pPr>
            <a:r>
              <a:rPr lang="en-US" sz="2800" dirty="0">
                <a:solidFill>
                  <a:schemeClr val="tx2"/>
                </a:solidFill>
              </a:rPr>
              <a:t>Savings contributions</a:t>
            </a:r>
          </a:p>
        </p:txBody>
      </p:sp>
      <p:pic>
        <p:nvPicPr>
          <p:cNvPr id="4" name="Picture 3">
            <a:extLst>
              <a:ext uri="{FF2B5EF4-FFF2-40B4-BE49-F238E27FC236}">
                <a16:creationId xmlns:a16="http://schemas.microsoft.com/office/drawing/2014/main" id="{7E943B1B-22A1-8B8E-01D4-BBCBE04B17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C6A23155-7C72-5BB9-4C04-95A0CDFCC37A}"/>
              </a:ext>
            </a:extLst>
          </p:cNvPr>
          <p:cNvSpPr>
            <a:spLocks noGrp="1"/>
          </p:cNvSpPr>
          <p:nvPr>
            <p:ph type="sldNum" sz="quarter" idx="12"/>
          </p:nvPr>
        </p:nvSpPr>
        <p:spPr/>
        <p:txBody>
          <a:bodyPr/>
          <a:lstStyle/>
          <a:p>
            <a:fld id="{3AE85620-6D31-49DE-93C7-B51895D7EC9C}" type="slidenum">
              <a:rPr lang="en-US" smtClean="0"/>
              <a:t>30</a:t>
            </a:fld>
            <a:endParaRPr lang="en-US"/>
          </a:p>
        </p:txBody>
      </p:sp>
    </p:spTree>
    <p:custDataLst>
      <p:tags r:id="rId1"/>
    </p:custDataLst>
    <p:extLst>
      <p:ext uri="{BB962C8B-B14F-4D97-AF65-F5344CB8AC3E}">
        <p14:creationId xmlns:p14="http://schemas.microsoft.com/office/powerpoint/2010/main" val="1844846937"/>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eople looking at papers on a table&#10;&#10;Description automatically generated with medium confidence">
            <a:extLst>
              <a:ext uri="{FF2B5EF4-FFF2-40B4-BE49-F238E27FC236}">
                <a16:creationId xmlns:a16="http://schemas.microsoft.com/office/drawing/2014/main" id="{87FAABE4-45E5-4520-71E1-4491B82198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65" t="183" r="17965" b="1325"/>
          <a:stretch/>
        </p:blipFill>
        <p:spPr>
          <a:xfrm>
            <a:off x="9924374" y="2055940"/>
            <a:ext cx="6077626" cy="6696911"/>
          </a:xfrm>
          <a:prstGeom prst="rect">
            <a:avLst/>
          </a:prstGeom>
          <a:ln>
            <a:solidFill>
              <a:schemeClr val="tx2"/>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10: Reevaluate Regularly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Reevaluation Cadence:</a:t>
            </a:r>
            <a:endParaRPr sz="3600" dirty="0">
              <a:solidFill>
                <a:schemeClr val="tx2"/>
              </a:solidFill>
              <a:cs typeface="Arial"/>
            </a:endParaRPr>
          </a:p>
        </p:txBody>
      </p:sp>
      <p:sp>
        <p:nvSpPr>
          <p:cNvPr id="3" name="TextBox 2">
            <a:extLst>
              <a:ext uri="{FF2B5EF4-FFF2-40B4-BE49-F238E27FC236}">
                <a16:creationId xmlns:a16="http://schemas.microsoft.com/office/drawing/2014/main" id="{EF48409C-BD18-8A75-AE24-518A195D2485}"/>
              </a:ext>
            </a:extLst>
          </p:cNvPr>
          <p:cNvSpPr txBox="1"/>
          <p:nvPr/>
        </p:nvSpPr>
        <p:spPr>
          <a:xfrm>
            <a:off x="1024868" y="3133617"/>
            <a:ext cx="8119132" cy="4832092"/>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Annually</a:t>
            </a:r>
          </a:p>
          <a:p>
            <a:endParaRPr lang="en-US" sz="2800" dirty="0">
              <a:solidFill>
                <a:schemeClr val="tx2">
                  <a:alpha val="30000"/>
                </a:schemeClr>
              </a:solidFill>
            </a:endParaRPr>
          </a:p>
          <a:p>
            <a:pPr marL="800100" lvl="1" indent="-342900">
              <a:buFont typeface="Arial" panose="020B0604020202020204" pitchFamily="34" charset="0"/>
              <a:buChar char="•"/>
            </a:pPr>
            <a:r>
              <a:rPr lang="en-US" sz="2800" dirty="0">
                <a:solidFill>
                  <a:schemeClr val="tx2"/>
                </a:solidFill>
              </a:rPr>
              <a:t>Credit Report</a:t>
            </a:r>
          </a:p>
          <a:p>
            <a:pPr marL="800100" lvl="1" indent="-342900">
              <a:buFont typeface="Arial" panose="020B0604020202020204" pitchFamily="34" charset="0"/>
              <a:buChar char="•"/>
            </a:pPr>
            <a:endParaRPr lang="en-US" sz="2800" dirty="0">
              <a:solidFill>
                <a:schemeClr val="tx2"/>
              </a:solidFill>
            </a:endParaRPr>
          </a:p>
          <a:p>
            <a:pPr marL="800100" lvl="1" indent="-342900">
              <a:buFont typeface="Arial" panose="020B0604020202020204" pitchFamily="34" charset="0"/>
              <a:buChar char="•"/>
            </a:pPr>
            <a:r>
              <a:rPr lang="en-US" sz="2800" dirty="0">
                <a:solidFill>
                  <a:schemeClr val="tx2"/>
                </a:solidFill>
              </a:rPr>
              <a:t>Financial Goals</a:t>
            </a:r>
          </a:p>
          <a:p>
            <a:pPr marL="800100" lvl="1" indent="-342900">
              <a:buFont typeface="Arial" panose="020B0604020202020204" pitchFamily="34" charset="0"/>
              <a:buChar char="•"/>
            </a:pPr>
            <a:endParaRPr lang="en-US" sz="2800" dirty="0">
              <a:solidFill>
                <a:schemeClr val="tx2"/>
              </a:solidFill>
            </a:endParaRPr>
          </a:p>
          <a:p>
            <a:pPr marL="800100" lvl="1" indent="-342900">
              <a:buFont typeface="Arial" panose="020B0604020202020204" pitchFamily="34" charset="0"/>
              <a:buChar char="•"/>
            </a:pPr>
            <a:r>
              <a:rPr lang="en-US" sz="2800" dirty="0">
                <a:solidFill>
                  <a:schemeClr val="tx2"/>
                </a:solidFill>
              </a:rPr>
              <a:t>Investments</a:t>
            </a:r>
          </a:p>
          <a:p>
            <a:pPr marL="800100" lvl="1" indent="-342900">
              <a:buFont typeface="Arial" panose="020B0604020202020204" pitchFamily="34" charset="0"/>
              <a:buChar char="•"/>
            </a:pPr>
            <a:endParaRPr lang="en-US" sz="2800" dirty="0">
              <a:solidFill>
                <a:schemeClr val="tx2"/>
              </a:solidFill>
            </a:endParaRPr>
          </a:p>
          <a:p>
            <a:pPr marL="800100" lvl="1" indent="-342900">
              <a:buFont typeface="Arial" panose="020B0604020202020204" pitchFamily="34" charset="0"/>
              <a:buChar char="•"/>
            </a:pPr>
            <a:r>
              <a:rPr lang="en-US" sz="2800" dirty="0">
                <a:solidFill>
                  <a:schemeClr val="tx2"/>
                </a:solidFill>
              </a:rPr>
              <a:t>Insurance policies</a:t>
            </a:r>
          </a:p>
          <a:p>
            <a:pPr marL="800100" lvl="1" indent="-342900">
              <a:buFont typeface="Arial" panose="020B0604020202020204" pitchFamily="34" charset="0"/>
              <a:buChar char="•"/>
            </a:pPr>
            <a:endParaRPr lang="en-US" sz="2800" dirty="0">
              <a:solidFill>
                <a:schemeClr val="tx2"/>
              </a:solidFill>
            </a:endParaRPr>
          </a:p>
          <a:p>
            <a:pPr marL="800100" lvl="1" indent="-342900">
              <a:buFont typeface="Arial" panose="020B0604020202020204" pitchFamily="34" charset="0"/>
              <a:buChar char="•"/>
            </a:pPr>
            <a:r>
              <a:rPr lang="en-US" sz="2800" dirty="0">
                <a:solidFill>
                  <a:schemeClr val="tx2"/>
                </a:solidFill>
              </a:rPr>
              <a:t>Records</a:t>
            </a:r>
          </a:p>
        </p:txBody>
      </p:sp>
      <p:pic>
        <p:nvPicPr>
          <p:cNvPr id="4" name="Picture 3">
            <a:extLst>
              <a:ext uri="{FF2B5EF4-FFF2-40B4-BE49-F238E27FC236}">
                <a16:creationId xmlns:a16="http://schemas.microsoft.com/office/drawing/2014/main" id="{1EF09BE1-2E26-AA85-0D5B-2CEE18E5E1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5" name="Slide Number Placeholder 4">
            <a:extLst>
              <a:ext uri="{FF2B5EF4-FFF2-40B4-BE49-F238E27FC236}">
                <a16:creationId xmlns:a16="http://schemas.microsoft.com/office/drawing/2014/main" id="{641D2BF9-A58D-BFD2-39D4-1741D41A14D9}"/>
              </a:ext>
            </a:extLst>
          </p:cNvPr>
          <p:cNvSpPr>
            <a:spLocks noGrp="1"/>
          </p:cNvSpPr>
          <p:nvPr>
            <p:ph type="sldNum" sz="quarter" idx="12"/>
          </p:nvPr>
        </p:nvSpPr>
        <p:spPr/>
        <p:txBody>
          <a:bodyPr/>
          <a:lstStyle/>
          <a:p>
            <a:fld id="{3AE85620-6D31-49DE-93C7-B51895D7EC9C}" type="slidenum">
              <a:rPr lang="en-US" smtClean="0"/>
              <a:t>31</a:t>
            </a:fld>
            <a:endParaRPr lang="en-US"/>
          </a:p>
        </p:txBody>
      </p:sp>
    </p:spTree>
    <p:custDataLst>
      <p:tags r:id="rId1"/>
    </p:custDataLst>
    <p:extLst>
      <p:ext uri="{BB962C8B-B14F-4D97-AF65-F5344CB8AC3E}">
        <p14:creationId xmlns:p14="http://schemas.microsoft.com/office/powerpoint/2010/main" val="2743013916"/>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0BF0-9BAF-04F5-91FF-9DF5BEDC49DE}"/>
            </a:ext>
          </a:extLst>
        </p:cNvPr>
        <p:cNvGrpSpPr/>
        <p:nvPr/>
      </p:nvGrpSpPr>
      <p:grpSpPr>
        <a:xfrm>
          <a:off x="0" y="0"/>
          <a:ext cx="0" cy="0"/>
          <a:chOff x="0" y="0"/>
          <a:chExt cx="0" cy="0"/>
        </a:xfrm>
      </p:grpSpPr>
      <p:sp>
        <p:nvSpPr>
          <p:cNvPr id="11" name="object 5">
            <a:extLst>
              <a:ext uri="{FF2B5EF4-FFF2-40B4-BE49-F238E27FC236}">
                <a16:creationId xmlns:a16="http://schemas.microsoft.com/office/drawing/2014/main" id="{8BB48BAD-C982-BD25-799E-67E3CF840673}"/>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Questions</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2534AD-BDA6-FB1F-7F74-D52B8BDD8449}"/>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A4206C80-8FE9-6E77-346D-C869D5F6E135}"/>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8405C699-15B2-C4C4-EE80-B7C8404486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CE2D1B20-0B54-DB3D-62DF-E1348C1178A1}"/>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Credit Union Contacts:</a:t>
            </a:r>
            <a:endParaRPr sz="3600" dirty="0">
              <a:solidFill>
                <a:schemeClr val="tx2"/>
              </a:solidFill>
              <a:cs typeface="Arial"/>
            </a:endParaRPr>
          </a:p>
        </p:txBody>
      </p:sp>
      <p:sp>
        <p:nvSpPr>
          <p:cNvPr id="3" name="TextBox 2">
            <a:extLst>
              <a:ext uri="{FF2B5EF4-FFF2-40B4-BE49-F238E27FC236}">
                <a16:creationId xmlns:a16="http://schemas.microsoft.com/office/drawing/2014/main" id="{15206AC9-A887-4111-79B1-3A34DA90CF46}"/>
              </a:ext>
            </a:extLst>
          </p:cNvPr>
          <p:cNvSpPr txBox="1"/>
          <p:nvPr/>
        </p:nvSpPr>
        <p:spPr>
          <a:xfrm>
            <a:off x="1043896" y="3128174"/>
            <a:ext cx="8119132" cy="5693866"/>
          </a:xfrm>
          <a:prstGeom prst="rect">
            <a:avLst/>
          </a:prstGeom>
          <a:noFill/>
        </p:spPr>
        <p:txBody>
          <a:bodyPr wrap="square">
            <a:spAutoFit/>
          </a:bodyPr>
          <a:lstStyle/>
          <a:p>
            <a:r>
              <a:rPr lang="en-US" sz="2800" dirty="0">
                <a:solidFill>
                  <a:schemeClr val="tx2"/>
                </a:solidFill>
              </a:rPr>
              <a:t>Courtney Burnham</a:t>
            </a:r>
          </a:p>
          <a:p>
            <a:r>
              <a:rPr lang="en-US" sz="2800" dirty="0">
                <a:solidFill>
                  <a:schemeClr val="tx2"/>
                </a:solidFill>
              </a:rPr>
              <a:t>Membership Specialist</a:t>
            </a:r>
          </a:p>
          <a:p>
            <a:r>
              <a:rPr lang="en-US" sz="2800" dirty="0">
                <a:solidFill>
                  <a:schemeClr val="tx2"/>
                </a:solidFill>
                <a:hlinkClick r:id="rId5"/>
              </a:rPr>
              <a:t>cburnham@flhc.com</a:t>
            </a:r>
            <a:r>
              <a:rPr lang="en-US" sz="2800" dirty="0">
                <a:solidFill>
                  <a:schemeClr val="tx2"/>
                </a:solidFill>
              </a:rPr>
              <a:t> </a:t>
            </a:r>
          </a:p>
          <a:p>
            <a:r>
              <a:rPr lang="en-US" sz="2800" dirty="0">
                <a:solidFill>
                  <a:schemeClr val="tx2"/>
                </a:solidFill>
              </a:rPr>
              <a:t>607-733-1304 (phone/text)</a:t>
            </a:r>
          </a:p>
          <a:p>
            <a:endParaRPr lang="en-US" sz="2800" dirty="0">
              <a:solidFill>
                <a:schemeClr val="tx2"/>
              </a:solidFill>
            </a:endParaRPr>
          </a:p>
          <a:p>
            <a:r>
              <a:rPr lang="en-US" sz="2800" dirty="0">
                <a:solidFill>
                  <a:schemeClr val="tx2"/>
                </a:solidFill>
              </a:rPr>
              <a:t>Ashley Howard</a:t>
            </a:r>
          </a:p>
          <a:p>
            <a:r>
              <a:rPr lang="en-US" sz="2800" dirty="0">
                <a:solidFill>
                  <a:schemeClr val="tx2"/>
                </a:solidFill>
              </a:rPr>
              <a:t>Loan Supervisor</a:t>
            </a:r>
          </a:p>
          <a:p>
            <a:r>
              <a:rPr lang="en-US" sz="2800" dirty="0">
                <a:solidFill>
                  <a:schemeClr val="tx2"/>
                </a:solidFill>
              </a:rPr>
              <a:t>Certified CU Financial Counselor</a:t>
            </a:r>
          </a:p>
          <a:p>
            <a:r>
              <a:rPr lang="en-US" sz="2800" dirty="0">
                <a:solidFill>
                  <a:schemeClr val="tx2"/>
                </a:solidFill>
                <a:hlinkClick r:id="rId6"/>
              </a:rPr>
              <a:t>ahoward@flhc.com</a:t>
            </a:r>
            <a:endParaRPr lang="en-US" sz="2800" dirty="0">
              <a:solidFill>
                <a:schemeClr val="tx2"/>
              </a:solidFill>
            </a:endParaRPr>
          </a:p>
          <a:p>
            <a:r>
              <a:rPr lang="en-US" sz="2800" dirty="0">
                <a:solidFill>
                  <a:schemeClr val="tx2"/>
                </a:solidFill>
              </a:rPr>
              <a:t>607-733-1304 (phone/text)</a:t>
            </a:r>
          </a:p>
          <a:p>
            <a:endParaRPr lang="en-US" sz="2800" dirty="0">
              <a:solidFill>
                <a:schemeClr val="tx2"/>
              </a:solidFill>
            </a:endParaRPr>
          </a:p>
          <a:p>
            <a:r>
              <a:rPr lang="en-US" sz="2800" dirty="0">
                <a:solidFill>
                  <a:schemeClr val="tx2"/>
                </a:solidFill>
              </a:rPr>
              <a:t>Luna – Credit Union Kitty</a:t>
            </a:r>
          </a:p>
          <a:p>
            <a:r>
              <a:rPr lang="en-US" sz="2800" dirty="0">
                <a:solidFill>
                  <a:schemeClr val="tx2"/>
                </a:solidFill>
              </a:rPr>
              <a:t>TikTok: </a:t>
            </a:r>
            <a:r>
              <a:rPr lang="en-US" sz="2800" dirty="0" err="1">
                <a:solidFill>
                  <a:schemeClr val="tx2"/>
                </a:solidFill>
              </a:rPr>
              <a:t>creditunionkitty</a:t>
            </a:r>
            <a:endParaRPr lang="en-US" sz="2800" dirty="0">
              <a:solidFill>
                <a:schemeClr val="tx2"/>
              </a:solidFill>
            </a:endParaRPr>
          </a:p>
        </p:txBody>
      </p:sp>
      <p:pic>
        <p:nvPicPr>
          <p:cNvPr id="4" name="Picture 3">
            <a:extLst>
              <a:ext uri="{FF2B5EF4-FFF2-40B4-BE49-F238E27FC236}">
                <a16:creationId xmlns:a16="http://schemas.microsoft.com/office/drawing/2014/main" id="{26638C57-CA8F-8370-703B-E74C101B4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pic>
        <p:nvPicPr>
          <p:cNvPr id="5" name="Picture 4">
            <a:extLst>
              <a:ext uri="{FF2B5EF4-FFF2-40B4-BE49-F238E27FC236}">
                <a16:creationId xmlns:a16="http://schemas.microsoft.com/office/drawing/2014/main" id="{22490E6D-840C-42F0-B741-BB8C5E20E7A9}"/>
              </a:ext>
            </a:extLst>
          </p:cNvPr>
          <p:cNvPicPr>
            <a:picLocks noChangeAspect="1"/>
          </p:cNvPicPr>
          <p:nvPr/>
        </p:nvPicPr>
        <p:blipFill>
          <a:blip r:embed="rId8"/>
          <a:stretch>
            <a:fillRect/>
          </a:stretch>
        </p:blipFill>
        <p:spPr>
          <a:xfrm>
            <a:off x="9142079" y="1954813"/>
            <a:ext cx="5117225" cy="6822965"/>
          </a:xfrm>
          <a:prstGeom prst="rect">
            <a:avLst/>
          </a:prstGeom>
        </p:spPr>
      </p:pic>
      <p:sp>
        <p:nvSpPr>
          <p:cNvPr id="6" name="Speech Bubble: Rectangle with Corners Rounded 5">
            <a:extLst>
              <a:ext uri="{FF2B5EF4-FFF2-40B4-BE49-F238E27FC236}">
                <a16:creationId xmlns:a16="http://schemas.microsoft.com/office/drawing/2014/main" id="{4177F05A-531D-0563-3562-89688166936F}"/>
              </a:ext>
            </a:extLst>
          </p:cNvPr>
          <p:cNvSpPr/>
          <p:nvPr/>
        </p:nvSpPr>
        <p:spPr>
          <a:xfrm>
            <a:off x="14630400" y="2031012"/>
            <a:ext cx="2819400" cy="2655287"/>
          </a:xfrm>
          <a:prstGeom prst="wedgeRoundRectCallout">
            <a:avLst>
              <a:gd name="adj1" fmla="val -49049"/>
              <a:gd name="adj2" fmla="val 7007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32" dirty="0"/>
              <a:t>Luna says don’t pull your hair out, FLHC is here if you have any questions!</a:t>
            </a:r>
          </a:p>
        </p:txBody>
      </p:sp>
      <p:sp>
        <p:nvSpPr>
          <p:cNvPr id="2" name="Slide Number Placeholder 1">
            <a:extLst>
              <a:ext uri="{FF2B5EF4-FFF2-40B4-BE49-F238E27FC236}">
                <a16:creationId xmlns:a16="http://schemas.microsoft.com/office/drawing/2014/main" id="{074C02E0-6AC8-18B7-9C68-2CD7B0926D15}"/>
              </a:ext>
            </a:extLst>
          </p:cNvPr>
          <p:cNvSpPr>
            <a:spLocks noGrp="1"/>
          </p:cNvSpPr>
          <p:nvPr>
            <p:ph type="sldNum" sz="quarter" idx="12"/>
          </p:nvPr>
        </p:nvSpPr>
        <p:spPr/>
        <p:txBody>
          <a:bodyPr/>
          <a:lstStyle/>
          <a:p>
            <a:fld id="{3AE85620-6D31-49DE-93C7-B51895D7EC9C}" type="slidenum">
              <a:rPr lang="en-US" smtClean="0"/>
              <a:t>32</a:t>
            </a:fld>
            <a:endParaRPr lang="en-US"/>
          </a:p>
        </p:txBody>
      </p:sp>
    </p:spTree>
    <p:custDataLst>
      <p:tags r:id="rId1"/>
    </p:custDataLst>
    <p:extLst>
      <p:ext uri="{BB962C8B-B14F-4D97-AF65-F5344CB8AC3E}">
        <p14:creationId xmlns:p14="http://schemas.microsoft.com/office/powerpoint/2010/main" val="2438887539"/>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51727" y="2417546"/>
            <a:ext cx="8105775" cy="5791199"/>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GreenPath Financial Wellness</a:t>
            </a:r>
            <a:endParaRPr sz="6000" spc="150" dirty="0">
              <a:solidFill>
                <a:schemeClr val="accent6"/>
              </a:solidFill>
              <a:cs typeface="Arial"/>
            </a:endParaRPr>
          </a:p>
        </p:txBody>
      </p:sp>
      <p:sp>
        <p:nvSpPr>
          <p:cNvPr id="14" name="object 5">
            <a:extLst>
              <a:ext uri="{FF2B5EF4-FFF2-40B4-BE49-F238E27FC236}">
                <a16:creationId xmlns:a16="http://schemas.microsoft.com/office/drawing/2014/main" id="{9A24D3ED-DF84-50A4-A2F0-DD3BDA899B08}"/>
              </a:ext>
            </a:extLst>
          </p:cNvPr>
          <p:cNvSpPr txBox="1"/>
          <p:nvPr/>
        </p:nvSpPr>
        <p:spPr>
          <a:xfrm>
            <a:off x="1125187" y="4783775"/>
            <a:ext cx="6455926" cy="1354217"/>
          </a:xfrm>
          <a:prstGeom prst="rect">
            <a:avLst/>
          </a:prstGeom>
        </p:spPr>
        <p:txBody>
          <a:bodyPr vert="horz" wrap="square" lIns="0" tIns="0" rIns="0" bIns="0" rtlCol="0">
            <a:spAutoFit/>
          </a:bodyPr>
          <a:lstStyle/>
          <a:p>
            <a:pPr marL="584200" indent="-571500">
              <a:lnSpc>
                <a:spcPct val="100000"/>
              </a:lnSpc>
              <a:buFont typeface="Arial" panose="020B0604020202020204" pitchFamily="34" charset="0"/>
              <a:buChar char="•"/>
            </a:pPr>
            <a:r>
              <a:rPr lang="en-US" sz="4400" b="1" dirty="0">
                <a:solidFill>
                  <a:schemeClr val="tx2"/>
                </a:solidFill>
                <a:cs typeface="Arial"/>
              </a:rPr>
              <a:t>Learn more at: </a:t>
            </a:r>
            <a:r>
              <a:rPr lang="en-US" sz="4400" b="1" i="1" dirty="0">
                <a:solidFill>
                  <a:schemeClr val="accent1"/>
                </a:solidFill>
                <a:cs typeface="Arial"/>
              </a:rPr>
              <a:t>my.greenpath.com </a:t>
            </a:r>
            <a:endParaRPr lang="en-US" sz="4400" b="1" dirty="0">
              <a:solidFill>
                <a:schemeClr val="tx2"/>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8" name="object 5">
            <a:extLst>
              <a:ext uri="{FF2B5EF4-FFF2-40B4-BE49-F238E27FC236}">
                <a16:creationId xmlns:a16="http://schemas.microsoft.com/office/drawing/2014/main" id="{5E2DC2C2-FB38-C6F2-B140-4B3029821997}"/>
              </a:ext>
            </a:extLst>
          </p:cNvPr>
          <p:cNvSpPr txBox="1"/>
          <p:nvPr/>
        </p:nvSpPr>
        <p:spPr>
          <a:xfrm>
            <a:off x="1024868" y="2347257"/>
            <a:ext cx="6455926" cy="2031325"/>
          </a:xfrm>
          <a:prstGeom prst="rect">
            <a:avLst/>
          </a:prstGeom>
        </p:spPr>
        <p:txBody>
          <a:bodyPr vert="horz" wrap="square" lIns="0" tIns="0" rIns="0" bIns="0" rtlCol="0">
            <a:spAutoFit/>
          </a:bodyPr>
          <a:lstStyle/>
          <a:p>
            <a:pPr marL="584200" indent="-571500">
              <a:lnSpc>
                <a:spcPct val="100000"/>
              </a:lnSpc>
              <a:buFont typeface="Arial" panose="020B0604020202020204" pitchFamily="34" charset="0"/>
              <a:buChar char="•"/>
            </a:pPr>
            <a:r>
              <a:rPr lang="en-US" sz="4400" b="1" dirty="0">
                <a:solidFill>
                  <a:schemeClr val="tx2"/>
                </a:solidFill>
                <a:cs typeface="Arial"/>
              </a:rPr>
              <a:t>Speak with a Financial Wellness Expert: </a:t>
            </a:r>
          </a:p>
          <a:p>
            <a:pPr marL="12700">
              <a:lnSpc>
                <a:spcPct val="100000"/>
              </a:lnSpc>
            </a:pPr>
            <a:r>
              <a:rPr lang="en-US" sz="4400" b="1" i="1" dirty="0">
                <a:solidFill>
                  <a:schemeClr val="accent1"/>
                </a:solidFill>
                <a:cs typeface="Arial"/>
              </a:rPr>
              <a:t>    877-337-3399</a:t>
            </a:r>
            <a:endParaRPr lang="en-US" sz="4400" b="1" dirty="0">
              <a:solidFill>
                <a:schemeClr val="tx2"/>
              </a:solidFill>
              <a:cs typeface="Arial"/>
            </a:endParaRPr>
          </a:p>
        </p:txBody>
      </p:sp>
      <p:pic>
        <p:nvPicPr>
          <p:cNvPr id="6" name="Picture 5" descr="Text&#10;&#10;Description automatically generated with low confidence">
            <a:extLst>
              <a:ext uri="{FF2B5EF4-FFF2-40B4-BE49-F238E27FC236}">
                <a16:creationId xmlns:a16="http://schemas.microsoft.com/office/drawing/2014/main" id="{DE693569-9439-A680-62A9-7ED25DA65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4614" y="6528377"/>
            <a:ext cx="3438525" cy="956535"/>
          </a:xfrm>
          <a:prstGeom prst="rect">
            <a:avLst/>
          </a:prstGeom>
        </p:spPr>
      </p:pic>
      <p:pic>
        <p:nvPicPr>
          <p:cNvPr id="3" name="Picture 2">
            <a:extLst>
              <a:ext uri="{FF2B5EF4-FFF2-40B4-BE49-F238E27FC236}">
                <a16:creationId xmlns:a16="http://schemas.microsoft.com/office/drawing/2014/main" id="{54DB0D97-C06F-5477-5D3D-E98EEEDEB4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4" name="Slide Number Placeholder 3">
            <a:extLst>
              <a:ext uri="{FF2B5EF4-FFF2-40B4-BE49-F238E27FC236}">
                <a16:creationId xmlns:a16="http://schemas.microsoft.com/office/drawing/2014/main" id="{5B81BE73-EACB-41B9-A7C6-843D8C984821}"/>
              </a:ext>
            </a:extLst>
          </p:cNvPr>
          <p:cNvSpPr>
            <a:spLocks noGrp="1"/>
          </p:cNvSpPr>
          <p:nvPr>
            <p:ph type="sldNum" sz="quarter" idx="12"/>
          </p:nvPr>
        </p:nvSpPr>
        <p:spPr/>
        <p:txBody>
          <a:bodyPr/>
          <a:lstStyle/>
          <a:p>
            <a:fld id="{3AE85620-6D31-49DE-93C7-B51895D7EC9C}" type="slidenum">
              <a:rPr lang="en-US" smtClean="0"/>
              <a:t>33</a:t>
            </a:fld>
            <a:endParaRPr lang="en-US"/>
          </a:p>
        </p:txBody>
      </p:sp>
    </p:spTree>
    <p:custDataLst>
      <p:tags r:id="rId1"/>
    </p:custDataLst>
    <p:extLst>
      <p:ext uri="{BB962C8B-B14F-4D97-AF65-F5344CB8AC3E}">
        <p14:creationId xmlns:p14="http://schemas.microsoft.com/office/powerpoint/2010/main" val="3924168530"/>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10;&#10;Description automatically generated with low confidence">
            <a:extLst>
              <a:ext uri="{FF2B5EF4-FFF2-40B4-BE49-F238E27FC236}">
                <a16:creationId xmlns:a16="http://schemas.microsoft.com/office/drawing/2014/main" id="{E1DF4357-7C44-D9AA-0750-CD5F3DB27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11"/>
          <a:stretch/>
        </p:blipFill>
        <p:spPr>
          <a:xfrm>
            <a:off x="10793497" y="2109825"/>
            <a:ext cx="5175846" cy="6512940"/>
          </a:xfrm>
          <a:prstGeom prst="rect">
            <a:avLst/>
          </a:prstGeom>
          <a:ln>
            <a:solidFill>
              <a:schemeClr val="tx2"/>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gn="ctr">
              <a:lnSpc>
                <a:spcPct val="100000"/>
              </a:lnSpc>
            </a:pPr>
            <a:r>
              <a:rPr lang="en-US" sz="6000" b="1" spc="150" dirty="0">
                <a:solidFill>
                  <a:schemeClr val="accent6"/>
                </a:solidFill>
                <a:cs typeface="Arial"/>
              </a:rPr>
              <a:t>Step 1: Understand your Money Personality</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682172"/>
            <a:ext cx="8119132" cy="3108543"/>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List the products and services you enjoy spending your money on</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What spending habits do you feel good about?</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What changes would you like to make to your spending habits?  </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1107996"/>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How to determine your money personality:</a:t>
            </a:r>
            <a:endParaRPr sz="3600" dirty="0">
              <a:solidFill>
                <a:schemeClr val="tx2"/>
              </a:solidFill>
              <a:cs typeface="Arial"/>
            </a:endParaRPr>
          </a:p>
        </p:txBody>
      </p:sp>
      <p:pic>
        <p:nvPicPr>
          <p:cNvPr id="3" name="Picture 2">
            <a:extLst>
              <a:ext uri="{FF2B5EF4-FFF2-40B4-BE49-F238E27FC236}">
                <a16:creationId xmlns:a16="http://schemas.microsoft.com/office/drawing/2014/main" id="{0D76685C-0371-6846-0894-995EA5DAC8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2" name="Slide Number Placeholder 1">
            <a:extLst>
              <a:ext uri="{FF2B5EF4-FFF2-40B4-BE49-F238E27FC236}">
                <a16:creationId xmlns:a16="http://schemas.microsoft.com/office/drawing/2014/main" id="{2967C618-6835-3D65-34DE-D5DEC777F5D0}"/>
              </a:ext>
            </a:extLst>
          </p:cNvPr>
          <p:cNvSpPr>
            <a:spLocks noGrp="1"/>
          </p:cNvSpPr>
          <p:nvPr>
            <p:ph type="sldNum" sz="quarter" idx="12"/>
          </p:nvPr>
        </p:nvSpPr>
        <p:spPr/>
        <p:txBody>
          <a:bodyPr/>
          <a:lstStyle/>
          <a:p>
            <a:fld id="{3AE85620-6D31-49DE-93C7-B51895D7EC9C}" type="slidenum">
              <a:rPr lang="en-US" smtClean="0"/>
              <a:t>4</a:t>
            </a:fld>
            <a:endParaRPr lang="en-US"/>
          </a:p>
        </p:txBody>
      </p:sp>
    </p:spTree>
    <p:custDataLst>
      <p:tags r:id="rId1"/>
    </p:custDataLst>
    <p:extLst>
      <p:ext uri="{BB962C8B-B14F-4D97-AF65-F5344CB8AC3E}">
        <p14:creationId xmlns:p14="http://schemas.microsoft.com/office/powerpoint/2010/main" val="399363702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couch with a computer and papers&#10;&#10;Description automatically generated with low confidence">
            <a:extLst>
              <a:ext uri="{FF2B5EF4-FFF2-40B4-BE49-F238E27FC236}">
                <a16:creationId xmlns:a16="http://schemas.microsoft.com/office/drawing/2014/main" id="{70B8529A-76D3-784E-26CD-5856EEE762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90" t="4246" r="9560" b="3389"/>
          <a:stretch/>
        </p:blipFill>
        <p:spPr>
          <a:xfrm>
            <a:off x="9144000" y="2185386"/>
            <a:ext cx="6755354" cy="6307794"/>
          </a:xfrm>
          <a:prstGeom prst="rect">
            <a:avLst/>
          </a:prstGeom>
          <a:ln>
            <a:solidFill>
              <a:schemeClr val="tx2"/>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2: Set Financial Goals</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133617"/>
            <a:ext cx="8119132" cy="2246769"/>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Specific</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Measurable</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Reasonable &amp; Realistic</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Goals should be: </a:t>
            </a:r>
            <a:endParaRPr sz="3600" dirty="0">
              <a:solidFill>
                <a:schemeClr val="tx2"/>
              </a:solidFill>
              <a:cs typeface="Arial"/>
            </a:endParaRPr>
          </a:p>
        </p:txBody>
      </p:sp>
      <p:pic>
        <p:nvPicPr>
          <p:cNvPr id="4" name="Picture 3">
            <a:extLst>
              <a:ext uri="{FF2B5EF4-FFF2-40B4-BE49-F238E27FC236}">
                <a16:creationId xmlns:a16="http://schemas.microsoft.com/office/drawing/2014/main" id="{CE67EFB0-FE93-9F7F-5900-9E212797E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3" name="Slide Number Placeholder 2">
            <a:extLst>
              <a:ext uri="{FF2B5EF4-FFF2-40B4-BE49-F238E27FC236}">
                <a16:creationId xmlns:a16="http://schemas.microsoft.com/office/drawing/2014/main" id="{409C0DF3-F49F-EE8E-31E8-E970674E2F6B}"/>
              </a:ext>
            </a:extLst>
          </p:cNvPr>
          <p:cNvSpPr>
            <a:spLocks noGrp="1"/>
          </p:cNvSpPr>
          <p:nvPr>
            <p:ph type="sldNum" sz="quarter" idx="12"/>
          </p:nvPr>
        </p:nvSpPr>
        <p:spPr/>
        <p:txBody>
          <a:bodyPr/>
          <a:lstStyle/>
          <a:p>
            <a:fld id="{3AE85620-6D31-49DE-93C7-B51895D7EC9C}" type="slidenum">
              <a:rPr lang="en-US" smtClean="0"/>
              <a:t>5</a:t>
            </a:fld>
            <a:endParaRPr lang="en-US"/>
          </a:p>
        </p:txBody>
      </p:sp>
    </p:spTree>
    <p:custDataLst>
      <p:tags r:id="rId1"/>
    </p:custDataLst>
    <p:extLst>
      <p:ext uri="{BB962C8B-B14F-4D97-AF65-F5344CB8AC3E}">
        <p14:creationId xmlns:p14="http://schemas.microsoft.com/office/powerpoint/2010/main" val="3776794405"/>
      </p:ext>
    </p:extLst>
  </p:cSld>
  <p:clrMapOvr>
    <a:masterClrMapping/>
  </p:clrMapOvr>
  <mc:AlternateContent xmlns:mc="http://schemas.openxmlformats.org/markup-compatibility/2006" xmlns:p14="http://schemas.microsoft.com/office/powerpoint/2010/main">
    <mc:Choice Requires="p14">
      <p:transition spd="slow" p14:dur="1600" advClick="0" advTm="20000">
        <p14:gallery dir="l"/>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2: Set Financial Goals</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39" name="TextBox 38">
            <a:extLst>
              <a:ext uri="{FF2B5EF4-FFF2-40B4-BE49-F238E27FC236}">
                <a16:creationId xmlns:a16="http://schemas.microsoft.com/office/drawing/2014/main" id="{F94731C7-8911-B00F-1893-C54EBDBF3EE9}"/>
              </a:ext>
            </a:extLst>
          </p:cNvPr>
          <p:cNvSpPr txBox="1"/>
          <p:nvPr/>
        </p:nvSpPr>
        <p:spPr>
          <a:xfrm>
            <a:off x="1024868" y="3133617"/>
            <a:ext cx="8119132" cy="2246769"/>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chemeClr val="tx2"/>
                </a:solidFill>
              </a:rPr>
              <a:t>Short term: </a:t>
            </a:r>
            <a:r>
              <a:rPr lang="en-US" sz="2800" dirty="0">
                <a:solidFill>
                  <a:schemeClr val="tx2"/>
                </a:solidFill>
              </a:rPr>
              <a:t>2 years or less</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Mid term: </a:t>
            </a:r>
            <a:r>
              <a:rPr lang="en-US" sz="2800" dirty="0">
                <a:solidFill>
                  <a:schemeClr val="tx2"/>
                </a:solidFill>
              </a:rPr>
              <a:t>2 to 5 years</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b="1" dirty="0">
                <a:solidFill>
                  <a:schemeClr val="tx2"/>
                </a:solidFill>
              </a:rPr>
              <a:t>Long term: </a:t>
            </a:r>
            <a:r>
              <a:rPr lang="en-US" sz="2800" dirty="0">
                <a:solidFill>
                  <a:schemeClr val="tx2"/>
                </a:solidFill>
              </a:rPr>
              <a:t>5 years or more</a:t>
            </a:r>
          </a:p>
        </p:txBody>
      </p:sp>
      <p:sp>
        <p:nvSpPr>
          <p:cNvPr id="40" name="object 5">
            <a:extLst>
              <a:ext uri="{FF2B5EF4-FFF2-40B4-BE49-F238E27FC236}">
                <a16:creationId xmlns:a16="http://schemas.microsoft.com/office/drawing/2014/main" id="{C81DF29C-3E2F-DD8A-F28D-2D581FB1CB8C}"/>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How long will it take to achieve?</a:t>
            </a:r>
            <a:endParaRPr sz="3600" dirty="0">
              <a:solidFill>
                <a:schemeClr val="tx2"/>
              </a:solidFill>
              <a:cs typeface="Arial"/>
            </a:endParaRPr>
          </a:p>
        </p:txBody>
      </p:sp>
      <p:pic>
        <p:nvPicPr>
          <p:cNvPr id="41" name="Picture 40" descr="A person sitting on a couch with a computer and papers&#10;&#10;Description automatically generated with low confidence">
            <a:extLst>
              <a:ext uri="{FF2B5EF4-FFF2-40B4-BE49-F238E27FC236}">
                <a16:creationId xmlns:a16="http://schemas.microsoft.com/office/drawing/2014/main" id="{2ED0C1FA-21ED-E1BA-6F66-8E3F83E459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90" t="4246" r="9560" b="3389"/>
          <a:stretch/>
        </p:blipFill>
        <p:spPr>
          <a:xfrm>
            <a:off x="9144000" y="2185386"/>
            <a:ext cx="6755354" cy="6307794"/>
          </a:xfrm>
          <a:prstGeom prst="rect">
            <a:avLst/>
          </a:prstGeom>
          <a:ln>
            <a:solidFill>
              <a:schemeClr val="tx2"/>
            </a:solidFill>
          </a:ln>
        </p:spPr>
      </p:pic>
      <p:pic>
        <p:nvPicPr>
          <p:cNvPr id="2" name="Picture 1">
            <a:extLst>
              <a:ext uri="{FF2B5EF4-FFF2-40B4-BE49-F238E27FC236}">
                <a16:creationId xmlns:a16="http://schemas.microsoft.com/office/drawing/2014/main" id="{067F33C5-672B-5A0A-DAB0-D5B4D7889E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3" name="Slide Number Placeholder 2">
            <a:extLst>
              <a:ext uri="{FF2B5EF4-FFF2-40B4-BE49-F238E27FC236}">
                <a16:creationId xmlns:a16="http://schemas.microsoft.com/office/drawing/2014/main" id="{1C72A223-AC4C-E56E-1EF4-6BF02927FD19}"/>
              </a:ext>
            </a:extLst>
          </p:cNvPr>
          <p:cNvSpPr>
            <a:spLocks noGrp="1"/>
          </p:cNvSpPr>
          <p:nvPr>
            <p:ph type="sldNum" sz="quarter" idx="12"/>
          </p:nvPr>
        </p:nvSpPr>
        <p:spPr/>
        <p:txBody>
          <a:bodyPr/>
          <a:lstStyle/>
          <a:p>
            <a:fld id="{3AE85620-6D31-49DE-93C7-B51895D7EC9C}" type="slidenum">
              <a:rPr lang="en-US" smtClean="0"/>
              <a:t>6</a:t>
            </a:fld>
            <a:endParaRPr lang="en-US"/>
          </a:p>
        </p:txBody>
      </p:sp>
    </p:spTree>
    <p:custDataLst>
      <p:tags r:id="rId1"/>
    </p:custDataLst>
    <p:extLst>
      <p:ext uri="{BB962C8B-B14F-4D97-AF65-F5344CB8AC3E}">
        <p14:creationId xmlns:p14="http://schemas.microsoft.com/office/powerpoint/2010/main" val="731360885"/>
      </p:ext>
    </p:extLst>
  </p:cSld>
  <p:clrMapOvr>
    <a:masterClrMapping/>
  </p:clrMapOvr>
  <mc:AlternateContent xmlns:mc="http://schemas.openxmlformats.org/markup-compatibility/2006" xmlns:p14="http://schemas.microsoft.com/office/powerpoint/2010/main">
    <mc:Choice Requires="p14">
      <p:transition spd="slow" p14:dur="1600" advClick="0" advTm="19000">
        <p14:gallery dir="l"/>
      </p:transition>
    </mc:Choice>
    <mc:Fallback xmlns="">
      <p:transition spd="slow" advClick="0" advTm="1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FE7A6112-2AD6-3BF8-95ED-2AAD25B27E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80" t="4766" r="17080" b="1643"/>
          <a:stretch/>
        </p:blipFill>
        <p:spPr>
          <a:xfrm>
            <a:off x="9144000" y="2127848"/>
            <a:ext cx="6755354" cy="6401671"/>
          </a:xfrm>
          <a:prstGeom prst="rect">
            <a:avLst/>
          </a:prstGeom>
          <a:ln>
            <a:solidFill>
              <a:schemeClr val="tx1"/>
            </a:solidFill>
          </a:ln>
        </p:spPr>
      </p:pic>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bg1"/>
                </a:solidFill>
                <a:cs typeface="Arial"/>
              </a:rPr>
              <a:t> </a:t>
            </a:r>
            <a:r>
              <a:rPr lang="en-US" sz="6000" b="1" spc="150" dirty="0">
                <a:solidFill>
                  <a:schemeClr val="accent6"/>
                </a:solidFill>
                <a:cs typeface="Arial"/>
              </a:rPr>
              <a:t>Step 3: Create a Budget</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9" name="TextBox 8">
            <a:extLst>
              <a:ext uri="{FF2B5EF4-FFF2-40B4-BE49-F238E27FC236}">
                <a16:creationId xmlns:a16="http://schemas.microsoft.com/office/drawing/2014/main" id="{CFC1154F-0431-86A2-0BC1-ED85016E039C}"/>
              </a:ext>
            </a:extLst>
          </p:cNvPr>
          <p:cNvSpPr txBox="1"/>
          <p:nvPr/>
        </p:nvSpPr>
        <p:spPr>
          <a:xfrm>
            <a:off x="1024868" y="3133617"/>
            <a:ext cx="8119132" cy="2246769"/>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2"/>
                </a:solidFill>
              </a:rPr>
              <a:t>Income</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Expenses (fixed, variable, and periodic)</a:t>
            </a:r>
          </a:p>
          <a:p>
            <a:pPr marL="342900" indent="-342900">
              <a:buFont typeface="Arial" panose="020B0604020202020204" pitchFamily="34" charset="0"/>
              <a:buChar char="•"/>
            </a:pP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Debt payments</a:t>
            </a:r>
          </a:p>
        </p:txBody>
      </p:sp>
      <p:sp>
        <p:nvSpPr>
          <p:cNvPr id="10" name="object 5">
            <a:extLst>
              <a:ext uri="{FF2B5EF4-FFF2-40B4-BE49-F238E27FC236}">
                <a16:creationId xmlns:a16="http://schemas.microsoft.com/office/drawing/2014/main" id="{2AD0DC14-A389-E8F3-85DF-7BB01A0ECACA}"/>
              </a:ext>
            </a:extLst>
          </p:cNvPr>
          <p:cNvSpPr txBox="1"/>
          <p:nvPr/>
        </p:nvSpPr>
        <p:spPr>
          <a:xfrm>
            <a:off x="1024868"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What does a budget include? </a:t>
            </a:r>
            <a:endParaRPr sz="3600" dirty="0">
              <a:solidFill>
                <a:schemeClr val="tx2"/>
              </a:solidFill>
              <a:cs typeface="Arial"/>
            </a:endParaRPr>
          </a:p>
        </p:txBody>
      </p:sp>
      <p:pic>
        <p:nvPicPr>
          <p:cNvPr id="4" name="Picture 3">
            <a:extLst>
              <a:ext uri="{FF2B5EF4-FFF2-40B4-BE49-F238E27FC236}">
                <a16:creationId xmlns:a16="http://schemas.microsoft.com/office/drawing/2014/main" id="{A1AB6014-C279-FB0A-985C-AB19D44CD2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2" name="Slide Number Placeholder 1">
            <a:extLst>
              <a:ext uri="{FF2B5EF4-FFF2-40B4-BE49-F238E27FC236}">
                <a16:creationId xmlns:a16="http://schemas.microsoft.com/office/drawing/2014/main" id="{C97FBBBD-EC42-0275-687C-2D0BAF8929B7}"/>
              </a:ext>
            </a:extLst>
          </p:cNvPr>
          <p:cNvSpPr>
            <a:spLocks noGrp="1"/>
          </p:cNvSpPr>
          <p:nvPr>
            <p:ph type="sldNum" sz="quarter" idx="12"/>
          </p:nvPr>
        </p:nvSpPr>
        <p:spPr/>
        <p:txBody>
          <a:bodyPr/>
          <a:lstStyle/>
          <a:p>
            <a:fld id="{3AE85620-6D31-49DE-93C7-B51895D7EC9C}" type="slidenum">
              <a:rPr lang="en-US" smtClean="0"/>
              <a:t>7</a:t>
            </a:fld>
            <a:endParaRPr lang="en-US"/>
          </a:p>
        </p:txBody>
      </p:sp>
    </p:spTree>
    <p:custDataLst>
      <p:tags r:id="rId1"/>
    </p:custDataLst>
    <p:extLst>
      <p:ext uri="{BB962C8B-B14F-4D97-AF65-F5344CB8AC3E}">
        <p14:creationId xmlns:p14="http://schemas.microsoft.com/office/powerpoint/2010/main" val="298240333"/>
      </p:ext>
    </p:extLst>
  </p:cSld>
  <p:clrMapOvr>
    <a:masterClrMapping/>
  </p:clrMapOvr>
  <mc:AlternateContent xmlns:mc="http://schemas.openxmlformats.org/markup-compatibility/2006" xmlns:p14="http://schemas.microsoft.com/office/powerpoint/2010/main">
    <mc:Choice Requires="p14">
      <p:transition spd="slow" p14:dur="1600" advClick="0" advTm="24000">
        <p14:gallery dir="l"/>
      </p:transition>
    </mc:Choice>
    <mc:Fallback xmlns="">
      <p:transition spd="slow" advClick="0" advTm="2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3: Create a Budget</a:t>
            </a:r>
            <a:endParaRPr lang="en-US" sz="6000" spc="150" dirty="0">
              <a:solidFill>
                <a:schemeClr val="accent6"/>
              </a:solidFill>
              <a:cs typeface="Arial"/>
            </a:endParaRPr>
          </a:p>
        </p:txBody>
      </p:sp>
      <p:grpSp>
        <p:nvGrpSpPr>
          <p:cNvPr id="16" name="Group 15">
            <a:extLst>
              <a:ext uri="{FF2B5EF4-FFF2-40B4-BE49-F238E27FC236}">
                <a16:creationId xmlns:a16="http://schemas.microsoft.com/office/drawing/2014/main" id="{C0DB2961-C414-BEAB-FC64-14058C5F0EE3}"/>
              </a:ext>
            </a:extLst>
          </p:cNvPr>
          <p:cNvGrpSpPr/>
          <p:nvPr/>
        </p:nvGrpSpPr>
        <p:grpSpPr>
          <a:xfrm>
            <a:off x="1030498" y="8829695"/>
            <a:ext cx="16227004" cy="612649"/>
            <a:chOff x="1030498" y="8829695"/>
            <a:chExt cx="16227004" cy="612649"/>
          </a:xfrm>
        </p:grpSpPr>
        <p:sp>
          <p:nvSpPr>
            <p:cNvPr id="17" name="object 7">
              <a:extLst>
                <a:ext uri="{FF2B5EF4-FFF2-40B4-BE49-F238E27FC236}">
                  <a16:creationId xmlns:a16="http://schemas.microsoft.com/office/drawing/2014/main" id="{39E9BE56-E799-81FA-225D-C4039D7D01EF}"/>
                </a:ext>
              </a:extLst>
            </p:cNvPr>
            <p:cNvSpPr/>
            <p:nvPr/>
          </p:nvSpPr>
          <p:spPr>
            <a:xfrm>
              <a:off x="1030498" y="9012195"/>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8" name="Picture 17" descr="Icon&#10;&#10;Description automatically generated">
              <a:extLst>
                <a:ext uri="{FF2B5EF4-FFF2-40B4-BE49-F238E27FC236}">
                  <a16:creationId xmlns:a16="http://schemas.microsoft.com/office/drawing/2014/main" id="{9D0719B5-DDB2-F3CD-2DE6-6210500B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30324" y="8829695"/>
              <a:ext cx="1027178" cy="612649"/>
            </a:xfrm>
            <a:prstGeom prst="rect">
              <a:avLst/>
            </a:prstGeom>
          </p:spPr>
        </p:pic>
      </p:grpSp>
      <p:sp>
        <p:nvSpPr>
          <p:cNvPr id="10" name="object 5">
            <a:extLst>
              <a:ext uri="{FF2B5EF4-FFF2-40B4-BE49-F238E27FC236}">
                <a16:creationId xmlns:a16="http://schemas.microsoft.com/office/drawing/2014/main" id="{2AD0DC14-A389-E8F3-85DF-7BB01A0ECACA}"/>
              </a:ext>
            </a:extLst>
          </p:cNvPr>
          <p:cNvSpPr txBox="1"/>
          <p:nvPr/>
        </p:nvSpPr>
        <p:spPr>
          <a:xfrm>
            <a:off x="1074175" y="2185386"/>
            <a:ext cx="7128533" cy="553998"/>
          </a:xfrm>
          <a:prstGeom prst="rect">
            <a:avLst/>
          </a:prstGeom>
        </p:spPr>
        <p:txBody>
          <a:bodyPr vert="horz" wrap="square" lIns="0" tIns="0" rIns="0" bIns="0" rtlCol="0">
            <a:spAutoFit/>
          </a:bodyPr>
          <a:lstStyle/>
          <a:p>
            <a:pPr marL="12700">
              <a:lnSpc>
                <a:spcPct val="100000"/>
              </a:lnSpc>
            </a:pPr>
            <a:r>
              <a:rPr lang="en-US" sz="3600" b="1" dirty="0">
                <a:solidFill>
                  <a:schemeClr val="tx2"/>
                </a:solidFill>
                <a:cs typeface="Arial"/>
              </a:rPr>
              <a:t>What might a budget look like?</a:t>
            </a:r>
            <a:endParaRPr sz="3600" dirty="0">
              <a:solidFill>
                <a:schemeClr val="tx2"/>
              </a:solidFill>
              <a:cs typeface="Arial"/>
            </a:endParaRPr>
          </a:p>
        </p:txBody>
      </p:sp>
      <p:graphicFrame>
        <p:nvGraphicFramePr>
          <p:cNvPr id="2" name="Table 1">
            <a:extLst>
              <a:ext uri="{FF2B5EF4-FFF2-40B4-BE49-F238E27FC236}">
                <a16:creationId xmlns:a16="http://schemas.microsoft.com/office/drawing/2014/main" id="{1ACE87C9-F772-6976-CCA7-0AE5F8CF3848}"/>
              </a:ext>
            </a:extLst>
          </p:cNvPr>
          <p:cNvGraphicFramePr>
            <a:graphicFrameLocks noGrp="1"/>
          </p:cNvGraphicFramePr>
          <p:nvPr>
            <p:extLst>
              <p:ext uri="{D42A27DB-BD31-4B8C-83A1-F6EECF244321}">
                <p14:modId xmlns:p14="http://schemas.microsoft.com/office/powerpoint/2010/main" val="3339747650"/>
              </p:ext>
            </p:extLst>
          </p:nvPr>
        </p:nvGraphicFramePr>
        <p:xfrm>
          <a:off x="2912306" y="3128174"/>
          <a:ext cx="12463388" cy="5701521"/>
        </p:xfrm>
        <a:graphic>
          <a:graphicData uri="http://schemas.openxmlformats.org/drawingml/2006/table">
            <a:tbl>
              <a:tblPr firstRow="1" bandRow="1">
                <a:effectLst/>
                <a:tableStyleId>{5C22544A-7EE6-4342-B048-85BDC9FD1C3A}</a:tableStyleId>
              </a:tblPr>
              <a:tblGrid>
                <a:gridCol w="6231694">
                  <a:extLst>
                    <a:ext uri="{9D8B030D-6E8A-4147-A177-3AD203B41FA5}">
                      <a16:colId xmlns:a16="http://schemas.microsoft.com/office/drawing/2014/main" val="20000"/>
                    </a:ext>
                  </a:extLst>
                </a:gridCol>
                <a:gridCol w="6231694">
                  <a:extLst>
                    <a:ext uri="{9D8B030D-6E8A-4147-A177-3AD203B41FA5}">
                      <a16:colId xmlns:a16="http://schemas.microsoft.com/office/drawing/2014/main" val="20001"/>
                    </a:ext>
                  </a:extLst>
                </a:gridCol>
              </a:tblGrid>
              <a:tr h="935088">
                <a:tc gridSpan="2">
                  <a:txBody>
                    <a:bodyPr/>
                    <a:lstStyle/>
                    <a:p>
                      <a:pPr algn="ctr"/>
                      <a:r>
                        <a:rPr lang="en-US" sz="2400" dirty="0">
                          <a:latin typeface="+mj-lt"/>
                        </a:rPr>
                        <a:t>RECOMMENDED</a:t>
                      </a:r>
                      <a:r>
                        <a:rPr lang="en-US" sz="2400" baseline="0" dirty="0">
                          <a:latin typeface="+mj-lt"/>
                        </a:rPr>
                        <a:t> MONTHLY EXPENDITURES</a:t>
                      </a:r>
                      <a:endParaRPr lang="en-US" sz="2400" dirty="0">
                        <a:latin typeface="+mj-lt"/>
                      </a:endParaRPr>
                    </a:p>
                  </a:txBody>
                  <a:tcPr anchor="ctr">
                    <a:solidFill>
                      <a:schemeClr val="tx2"/>
                    </a:solidFill>
                  </a:tcPr>
                </a:tc>
                <a:tc hMerge="1">
                  <a:txBody>
                    <a:bodyPr/>
                    <a:lstStyle/>
                    <a:p>
                      <a:endParaRPr lang="en-US" dirty="0"/>
                    </a:p>
                  </a:txBody>
                  <a:tcPr/>
                </a:tc>
                <a:extLst>
                  <a:ext uri="{0D108BD9-81ED-4DB2-BD59-A6C34878D82A}">
                    <a16:rowId xmlns:a16="http://schemas.microsoft.com/office/drawing/2014/main" val="10000"/>
                  </a:ext>
                </a:extLst>
              </a:tr>
              <a:tr h="935088">
                <a:tc>
                  <a:txBody>
                    <a:bodyPr/>
                    <a:lstStyle/>
                    <a:p>
                      <a:pPr algn="ctr"/>
                      <a:r>
                        <a:rPr lang="en-US" sz="2400" dirty="0">
                          <a:solidFill>
                            <a:srgbClr val="FFFFFF"/>
                          </a:solidFill>
                          <a:latin typeface="+mj-lt"/>
                        </a:rPr>
                        <a:t>Category</a:t>
                      </a:r>
                    </a:p>
                  </a:txBody>
                  <a:tcPr anchor="ctr">
                    <a:solidFill>
                      <a:schemeClr val="accent3"/>
                    </a:solidFill>
                  </a:tcPr>
                </a:tc>
                <a:tc>
                  <a:txBody>
                    <a:bodyPr/>
                    <a:lstStyle/>
                    <a:p>
                      <a:pPr algn="ctr"/>
                      <a:r>
                        <a:rPr lang="en-US" sz="2400" dirty="0">
                          <a:solidFill>
                            <a:srgbClr val="FFFFFF"/>
                          </a:solidFill>
                          <a:latin typeface="+mj-lt"/>
                        </a:rPr>
                        <a:t>Percent of Monthly Take-Home</a:t>
                      </a:r>
                      <a:r>
                        <a:rPr lang="en-US" sz="2400" baseline="0" dirty="0">
                          <a:solidFill>
                            <a:srgbClr val="FFFFFF"/>
                          </a:solidFill>
                          <a:latin typeface="+mj-lt"/>
                        </a:rPr>
                        <a:t> Pay</a:t>
                      </a:r>
                      <a:endParaRPr lang="en-US" sz="2400" dirty="0">
                        <a:solidFill>
                          <a:srgbClr val="FFFFFF"/>
                        </a:solidFill>
                        <a:latin typeface="+mj-lt"/>
                      </a:endParaRPr>
                    </a:p>
                  </a:txBody>
                  <a:tcPr anchor="ctr">
                    <a:solidFill>
                      <a:schemeClr val="accent3"/>
                    </a:solidFill>
                  </a:tcPr>
                </a:tc>
                <a:extLst>
                  <a:ext uri="{0D108BD9-81ED-4DB2-BD59-A6C34878D82A}">
                    <a16:rowId xmlns:a16="http://schemas.microsoft.com/office/drawing/2014/main" val="10001"/>
                  </a:ext>
                </a:extLst>
              </a:tr>
              <a:tr h="766269">
                <a:tc>
                  <a:txBody>
                    <a:bodyPr/>
                    <a:lstStyle/>
                    <a:p>
                      <a:pPr lvl="3" algn="l"/>
                      <a:r>
                        <a:rPr lang="en-US" sz="2800" b="1" dirty="0">
                          <a:latin typeface="+mj-lt"/>
                        </a:rPr>
                        <a:t>Housing</a:t>
                      </a:r>
                    </a:p>
                  </a:txBody>
                  <a:tcPr anchor="ctr"/>
                </a:tc>
                <a:tc>
                  <a:txBody>
                    <a:bodyPr/>
                    <a:lstStyle/>
                    <a:p>
                      <a:pPr lvl="3" algn="l"/>
                      <a:r>
                        <a:rPr lang="en-US" sz="2800" b="1" dirty="0">
                          <a:latin typeface="+mj-lt"/>
                        </a:rPr>
                        <a:t>25-35%</a:t>
                      </a:r>
                    </a:p>
                  </a:txBody>
                  <a:tcPr anchor="ctr"/>
                </a:tc>
                <a:extLst>
                  <a:ext uri="{0D108BD9-81ED-4DB2-BD59-A6C34878D82A}">
                    <a16:rowId xmlns:a16="http://schemas.microsoft.com/office/drawing/2014/main" val="10002"/>
                  </a:ext>
                </a:extLst>
              </a:tr>
              <a:tr h="766269">
                <a:tc>
                  <a:txBody>
                    <a:bodyPr/>
                    <a:lstStyle/>
                    <a:p>
                      <a:pPr lvl="3" algn="l"/>
                      <a:r>
                        <a:rPr lang="en-US" sz="2800" b="1" dirty="0">
                          <a:latin typeface="+mj-lt"/>
                        </a:rPr>
                        <a:t>Food</a:t>
                      </a:r>
                    </a:p>
                  </a:txBody>
                  <a:tcPr anchor="ctr"/>
                </a:tc>
                <a:tc>
                  <a:txBody>
                    <a:bodyPr/>
                    <a:lstStyle/>
                    <a:p>
                      <a:pPr lvl="3" algn="l"/>
                      <a:r>
                        <a:rPr lang="en-US" sz="2800" b="1" dirty="0">
                          <a:latin typeface="+mj-lt"/>
                        </a:rPr>
                        <a:t>18-23%</a:t>
                      </a:r>
                    </a:p>
                  </a:txBody>
                  <a:tcPr anchor="ctr"/>
                </a:tc>
                <a:extLst>
                  <a:ext uri="{0D108BD9-81ED-4DB2-BD59-A6C34878D82A}">
                    <a16:rowId xmlns:a16="http://schemas.microsoft.com/office/drawing/2014/main" val="10003"/>
                  </a:ext>
                </a:extLst>
              </a:tr>
              <a:tr h="766269">
                <a:tc>
                  <a:txBody>
                    <a:bodyPr/>
                    <a:lstStyle/>
                    <a:p>
                      <a:pPr lvl="3" algn="l"/>
                      <a:r>
                        <a:rPr lang="en-US" sz="2800" b="1" dirty="0">
                          <a:latin typeface="+mj-lt"/>
                        </a:rPr>
                        <a:t>Debt payments</a:t>
                      </a:r>
                    </a:p>
                  </a:txBody>
                  <a:tcPr anchor="ctr"/>
                </a:tc>
                <a:tc>
                  <a:txBody>
                    <a:bodyPr/>
                    <a:lstStyle/>
                    <a:p>
                      <a:pPr lvl="3" algn="l"/>
                      <a:r>
                        <a:rPr lang="en-US" sz="2800" b="1" dirty="0">
                          <a:latin typeface="+mj-lt"/>
                        </a:rPr>
                        <a:t>10-20%</a:t>
                      </a:r>
                    </a:p>
                  </a:txBody>
                  <a:tcPr anchor="ctr"/>
                </a:tc>
                <a:extLst>
                  <a:ext uri="{0D108BD9-81ED-4DB2-BD59-A6C34878D82A}">
                    <a16:rowId xmlns:a16="http://schemas.microsoft.com/office/drawing/2014/main" val="10004"/>
                  </a:ext>
                </a:extLst>
              </a:tr>
              <a:tr h="766269">
                <a:tc>
                  <a:txBody>
                    <a:bodyPr/>
                    <a:lstStyle/>
                    <a:p>
                      <a:pPr lvl="3" algn="l"/>
                      <a:r>
                        <a:rPr lang="en-US" sz="2800" b="1" dirty="0">
                          <a:latin typeface="+mj-lt"/>
                        </a:rPr>
                        <a:t>Savings</a:t>
                      </a:r>
                    </a:p>
                  </a:txBody>
                  <a:tcPr anchor="ctr"/>
                </a:tc>
                <a:tc>
                  <a:txBody>
                    <a:bodyPr/>
                    <a:lstStyle/>
                    <a:p>
                      <a:pPr lvl="3" algn="l"/>
                      <a:r>
                        <a:rPr lang="en-US" sz="2800" b="1" dirty="0">
                          <a:latin typeface="+mj-lt"/>
                        </a:rPr>
                        <a:t>7-10%</a:t>
                      </a:r>
                    </a:p>
                  </a:txBody>
                  <a:tcPr anchor="ctr"/>
                </a:tc>
                <a:extLst>
                  <a:ext uri="{0D108BD9-81ED-4DB2-BD59-A6C34878D82A}">
                    <a16:rowId xmlns:a16="http://schemas.microsoft.com/office/drawing/2014/main" val="10005"/>
                  </a:ext>
                </a:extLst>
              </a:tr>
              <a:tr h="766269">
                <a:tc>
                  <a:txBody>
                    <a:bodyPr/>
                    <a:lstStyle/>
                    <a:p>
                      <a:pPr lvl="3" algn="l"/>
                      <a:r>
                        <a:rPr lang="en-US" sz="2800" b="1" dirty="0">
                          <a:latin typeface="+mj-lt"/>
                        </a:rPr>
                        <a:t>Other expenses</a:t>
                      </a:r>
                    </a:p>
                  </a:txBody>
                  <a:tcPr anchor="ctr"/>
                </a:tc>
                <a:tc>
                  <a:txBody>
                    <a:bodyPr/>
                    <a:lstStyle/>
                    <a:p>
                      <a:pPr lvl="3" algn="l"/>
                      <a:r>
                        <a:rPr lang="en-US" sz="2800" b="1" dirty="0">
                          <a:latin typeface="+mj-lt"/>
                        </a:rPr>
                        <a:t>12-40%</a:t>
                      </a:r>
                    </a:p>
                  </a:txBody>
                  <a:tcPr anchor="ctr"/>
                </a:tc>
                <a:extLst>
                  <a:ext uri="{0D108BD9-81ED-4DB2-BD59-A6C34878D82A}">
                    <a16:rowId xmlns:a16="http://schemas.microsoft.com/office/drawing/2014/main" val="1223468724"/>
                  </a:ext>
                </a:extLst>
              </a:tr>
            </a:tbl>
          </a:graphicData>
        </a:graphic>
      </p:graphicFrame>
      <p:pic>
        <p:nvPicPr>
          <p:cNvPr id="4" name="Picture 3">
            <a:extLst>
              <a:ext uri="{FF2B5EF4-FFF2-40B4-BE49-F238E27FC236}">
                <a16:creationId xmlns:a16="http://schemas.microsoft.com/office/drawing/2014/main" id="{F3E3C03B-FA91-1831-7D10-4AA682264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sp>
        <p:nvSpPr>
          <p:cNvPr id="3" name="Slide Number Placeholder 2">
            <a:extLst>
              <a:ext uri="{FF2B5EF4-FFF2-40B4-BE49-F238E27FC236}">
                <a16:creationId xmlns:a16="http://schemas.microsoft.com/office/drawing/2014/main" id="{41F4CAAF-F88F-0B20-EF81-8E22C083177B}"/>
              </a:ext>
            </a:extLst>
          </p:cNvPr>
          <p:cNvSpPr>
            <a:spLocks noGrp="1"/>
          </p:cNvSpPr>
          <p:nvPr>
            <p:ph type="sldNum" sz="quarter" idx="12"/>
          </p:nvPr>
        </p:nvSpPr>
        <p:spPr/>
        <p:txBody>
          <a:bodyPr/>
          <a:lstStyle/>
          <a:p>
            <a:fld id="{3AE85620-6D31-49DE-93C7-B51895D7EC9C}" type="slidenum">
              <a:rPr lang="en-US" smtClean="0"/>
              <a:t>8</a:t>
            </a:fld>
            <a:endParaRPr lang="en-US"/>
          </a:p>
        </p:txBody>
      </p:sp>
    </p:spTree>
    <p:custDataLst>
      <p:tags r:id="rId1"/>
    </p:custDataLst>
    <p:extLst>
      <p:ext uri="{BB962C8B-B14F-4D97-AF65-F5344CB8AC3E}">
        <p14:creationId xmlns:p14="http://schemas.microsoft.com/office/powerpoint/2010/main" val="3974073188"/>
      </p:ext>
    </p:extLst>
  </p:cSld>
  <p:clrMapOvr>
    <a:masterClrMapping/>
  </p:clrMapOvr>
  <mc:AlternateContent xmlns:mc="http://schemas.openxmlformats.org/markup-compatibility/2006" xmlns:p14="http://schemas.microsoft.com/office/powerpoint/2010/main">
    <mc:Choice Requires="p14">
      <p:transition spd="slow" p14:dur="1600" advClick="0" advTm="10500">
        <p14:gallery dir="l"/>
      </p:transition>
    </mc:Choice>
    <mc:Fallback xmlns="">
      <p:transition spd="slow" advClick="0" advTm="105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5">
            <a:extLst>
              <a:ext uri="{FF2B5EF4-FFF2-40B4-BE49-F238E27FC236}">
                <a16:creationId xmlns:a16="http://schemas.microsoft.com/office/drawing/2014/main" id="{C295AC64-29EB-6358-872B-381A3B38960B}"/>
              </a:ext>
            </a:extLst>
          </p:cNvPr>
          <p:cNvSpPr txBox="1"/>
          <p:nvPr/>
        </p:nvSpPr>
        <p:spPr>
          <a:xfrm>
            <a:off x="1024868" y="873266"/>
            <a:ext cx="16234423" cy="923330"/>
          </a:xfrm>
          <a:prstGeom prst="rect">
            <a:avLst/>
          </a:prstGeom>
          <a:solidFill>
            <a:schemeClr val="tx2"/>
          </a:solidFill>
        </p:spPr>
        <p:txBody>
          <a:bodyPr vert="horz" wrap="square" lIns="0" tIns="0" rIns="0" bIns="0" rtlCol="0">
            <a:spAutoFit/>
          </a:bodyPr>
          <a:lstStyle/>
          <a:p>
            <a:pPr marL="12700">
              <a:lnSpc>
                <a:spcPct val="100000"/>
              </a:lnSpc>
            </a:pPr>
            <a:r>
              <a:rPr lang="en-US" sz="6000" b="1" spc="150" dirty="0">
                <a:solidFill>
                  <a:schemeClr val="accent6"/>
                </a:solidFill>
                <a:cs typeface="Arial"/>
              </a:rPr>
              <a:t>Step 3: Create a Budget</a:t>
            </a:r>
            <a:endParaRPr sz="6000" spc="150" dirty="0">
              <a:solidFill>
                <a:schemeClr val="accent6"/>
              </a:solidFill>
              <a:cs typeface="Arial"/>
            </a:endParaRPr>
          </a:p>
        </p:txBody>
      </p:sp>
      <p:sp>
        <p:nvSpPr>
          <p:cNvPr id="14" name="object 5">
            <a:extLst>
              <a:ext uri="{FF2B5EF4-FFF2-40B4-BE49-F238E27FC236}">
                <a16:creationId xmlns:a16="http://schemas.microsoft.com/office/drawing/2014/main" id="{9A24D3ED-DF84-50A4-A2F0-DD3BDA899B08}"/>
              </a:ext>
            </a:extLst>
          </p:cNvPr>
          <p:cNvSpPr txBox="1"/>
          <p:nvPr/>
        </p:nvSpPr>
        <p:spPr>
          <a:xfrm>
            <a:off x="10321268" y="2419661"/>
            <a:ext cx="6878858" cy="492443"/>
          </a:xfrm>
          <a:prstGeom prst="rect">
            <a:avLst/>
          </a:prstGeom>
        </p:spPr>
        <p:txBody>
          <a:bodyPr vert="horz" wrap="square" lIns="0" tIns="0" rIns="0" bIns="0" rtlCol="0">
            <a:spAutoFit/>
          </a:bodyPr>
          <a:lstStyle/>
          <a:p>
            <a:pPr marL="12700">
              <a:lnSpc>
                <a:spcPct val="100000"/>
              </a:lnSpc>
            </a:pPr>
            <a:r>
              <a:rPr lang="en-US" sz="3200" b="1" dirty="0">
                <a:solidFill>
                  <a:schemeClr val="tx2"/>
                </a:solidFill>
                <a:cs typeface="Arial"/>
              </a:rPr>
              <a:t>Steps to take: </a:t>
            </a:r>
            <a:endParaRPr lang="en-US" sz="3200" dirty="0">
              <a:solidFill>
                <a:schemeClr val="tx2"/>
              </a:solidFill>
              <a:cs typeface="Arial"/>
            </a:endParaRPr>
          </a:p>
        </p:txBody>
      </p:sp>
      <p:grpSp>
        <p:nvGrpSpPr>
          <p:cNvPr id="9" name="Group 8">
            <a:extLst>
              <a:ext uri="{FF2B5EF4-FFF2-40B4-BE49-F238E27FC236}">
                <a16:creationId xmlns:a16="http://schemas.microsoft.com/office/drawing/2014/main" id="{F49747A7-33B6-68CE-B5B4-28E75224B7EF}"/>
              </a:ext>
            </a:extLst>
          </p:cNvPr>
          <p:cNvGrpSpPr/>
          <p:nvPr/>
        </p:nvGrpSpPr>
        <p:grpSpPr>
          <a:xfrm>
            <a:off x="1024868" y="8873315"/>
            <a:ext cx="16238264" cy="612649"/>
            <a:chOff x="1024868" y="8829694"/>
            <a:chExt cx="16238264" cy="612649"/>
          </a:xfrm>
        </p:grpSpPr>
        <p:sp>
          <p:nvSpPr>
            <p:cNvPr id="10" name="object 7">
              <a:extLst>
                <a:ext uri="{FF2B5EF4-FFF2-40B4-BE49-F238E27FC236}">
                  <a16:creationId xmlns:a16="http://schemas.microsoft.com/office/drawing/2014/main" id="{01537AA3-BE75-892C-A3B2-FAB9BFBFB01B}"/>
                </a:ext>
              </a:extLst>
            </p:cNvPr>
            <p:cNvSpPr/>
            <p:nvPr/>
          </p:nvSpPr>
          <p:spPr>
            <a:xfrm>
              <a:off x="2291630" y="9012194"/>
              <a:ext cx="14971502" cy="247650"/>
            </a:xfrm>
            <a:custGeom>
              <a:avLst/>
              <a:gdLst/>
              <a:ahLst/>
              <a:cxnLst/>
              <a:rect l="l" t="t" r="r" b="b"/>
              <a:pathLst>
                <a:path w="9883775" h="247650">
                  <a:moveTo>
                    <a:pt x="0" y="0"/>
                  </a:moveTo>
                  <a:lnTo>
                    <a:pt x="9883352" y="0"/>
                  </a:lnTo>
                  <a:lnTo>
                    <a:pt x="9883352" y="247650"/>
                  </a:lnTo>
                  <a:lnTo>
                    <a:pt x="0" y="247650"/>
                  </a:lnTo>
                  <a:lnTo>
                    <a:pt x="0" y="0"/>
                  </a:lnTo>
                  <a:close/>
                </a:path>
              </a:pathLst>
            </a:custGeom>
            <a:solidFill>
              <a:schemeClr val="tx2"/>
            </a:solidFill>
          </p:spPr>
          <p:txBody>
            <a:bodyPr wrap="square" lIns="0" tIns="0" rIns="0" bIns="0" rtlCol="0"/>
            <a:lstStyle/>
            <a:p>
              <a:endParaRPr/>
            </a:p>
          </p:txBody>
        </p:sp>
        <p:pic>
          <p:nvPicPr>
            <p:cNvPr id="12" name="Picture 11" descr="Icon&#10;&#10;Description automatically generated">
              <a:extLst>
                <a:ext uri="{FF2B5EF4-FFF2-40B4-BE49-F238E27FC236}">
                  <a16:creationId xmlns:a16="http://schemas.microsoft.com/office/drawing/2014/main" id="{A0C1271E-ACDC-6277-2B0B-CBFB64EE22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868" y="8829694"/>
              <a:ext cx="1027178" cy="612649"/>
            </a:xfrm>
            <a:prstGeom prst="rect">
              <a:avLst/>
            </a:prstGeom>
          </p:spPr>
        </p:pic>
      </p:grpSp>
      <p:sp>
        <p:nvSpPr>
          <p:cNvPr id="2" name="TextBox 1">
            <a:extLst>
              <a:ext uri="{FF2B5EF4-FFF2-40B4-BE49-F238E27FC236}">
                <a16:creationId xmlns:a16="http://schemas.microsoft.com/office/drawing/2014/main" id="{19DBB7E0-F05B-2A9E-88AC-EE4FB32DD3CB}"/>
              </a:ext>
            </a:extLst>
          </p:cNvPr>
          <p:cNvSpPr txBox="1"/>
          <p:nvPr/>
        </p:nvSpPr>
        <p:spPr>
          <a:xfrm>
            <a:off x="10591800" y="3246011"/>
            <a:ext cx="6608326" cy="637097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2"/>
                </a:solidFill>
              </a:rPr>
              <a:t>List your income – how much money do you have to work with?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List your current expenses – where is your money going?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List future expenses – what would you like to be able to work towards in your budget?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Prioritize all current and future expenses – what is most important to you? </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Work your way down the priority list until you run out of money</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endParaRPr lang="en-US" sz="2400" dirty="0">
              <a:solidFill>
                <a:schemeClr val="tx2"/>
              </a:solidFill>
            </a:endParaRPr>
          </a:p>
        </p:txBody>
      </p:sp>
      <p:pic>
        <p:nvPicPr>
          <p:cNvPr id="4" name="Picture 3">
            <a:extLst>
              <a:ext uri="{FF2B5EF4-FFF2-40B4-BE49-F238E27FC236}">
                <a16:creationId xmlns:a16="http://schemas.microsoft.com/office/drawing/2014/main" id="{43BB7A6C-B3AD-6B92-A0A5-C79F5B247F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63" y="9489687"/>
            <a:ext cx="3005827" cy="638863"/>
          </a:xfrm>
          <a:prstGeom prst="rect">
            <a:avLst/>
          </a:prstGeom>
        </p:spPr>
      </p:pic>
      <p:pic>
        <p:nvPicPr>
          <p:cNvPr id="5" name="Picture 4">
            <a:extLst>
              <a:ext uri="{FF2B5EF4-FFF2-40B4-BE49-F238E27FC236}">
                <a16:creationId xmlns:a16="http://schemas.microsoft.com/office/drawing/2014/main" id="{F7611D2B-1068-D04F-6539-7670B7879E0A}"/>
              </a:ext>
            </a:extLst>
          </p:cNvPr>
          <p:cNvPicPr>
            <a:picLocks noChangeAspect="1"/>
          </p:cNvPicPr>
          <p:nvPr/>
        </p:nvPicPr>
        <p:blipFill>
          <a:blip r:embed="rId6"/>
          <a:stretch>
            <a:fillRect/>
          </a:stretch>
        </p:blipFill>
        <p:spPr>
          <a:xfrm>
            <a:off x="2291630" y="2102446"/>
            <a:ext cx="5072312" cy="6767147"/>
          </a:xfrm>
          <a:prstGeom prst="rect">
            <a:avLst/>
          </a:prstGeom>
        </p:spPr>
      </p:pic>
      <p:sp>
        <p:nvSpPr>
          <p:cNvPr id="3" name="Slide Number Placeholder 2">
            <a:extLst>
              <a:ext uri="{FF2B5EF4-FFF2-40B4-BE49-F238E27FC236}">
                <a16:creationId xmlns:a16="http://schemas.microsoft.com/office/drawing/2014/main" id="{0BFAD683-3791-764B-E8C0-F7A3052ED025}"/>
              </a:ext>
            </a:extLst>
          </p:cNvPr>
          <p:cNvSpPr>
            <a:spLocks noGrp="1"/>
          </p:cNvSpPr>
          <p:nvPr>
            <p:ph type="sldNum" sz="quarter" idx="12"/>
          </p:nvPr>
        </p:nvSpPr>
        <p:spPr/>
        <p:txBody>
          <a:bodyPr/>
          <a:lstStyle/>
          <a:p>
            <a:fld id="{3AE85620-6D31-49DE-93C7-B51895D7EC9C}" type="slidenum">
              <a:rPr lang="en-US" smtClean="0"/>
              <a:t>9</a:t>
            </a:fld>
            <a:endParaRPr lang="en-US"/>
          </a:p>
        </p:txBody>
      </p:sp>
    </p:spTree>
    <p:custDataLst>
      <p:tags r:id="rId1"/>
    </p:custDataLst>
    <p:extLst>
      <p:ext uri="{BB962C8B-B14F-4D97-AF65-F5344CB8AC3E}">
        <p14:creationId xmlns:p14="http://schemas.microsoft.com/office/powerpoint/2010/main" val="3758052174"/>
      </p:ext>
    </p:extLst>
  </p:cSld>
  <p:clrMapOvr>
    <a:masterClrMapping/>
  </p:clrMapOvr>
  <mc:AlternateContent xmlns:mc="http://schemas.openxmlformats.org/markup-compatibility/2006" xmlns:p14="http://schemas.microsoft.com/office/powerpoint/2010/main">
    <mc:Choice Requires="p14">
      <p:transition spd="slow" p14:dur="1600" advClick="0" advTm="4550">
        <p14:gallery dir="l"/>
      </p:transition>
    </mc:Choice>
    <mc:Fallback xmlns="">
      <p:transition spd="slow" advClick="0" advTm="455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NkHMxvH"/>
  <p:tag name="ARTICULATE_DESIGN_ID_CUSTOM DESIGN" val="wWYamD1h"/>
  <p:tag name="ARTICULATE_PROJECT_OPEN" val="0"/>
  <p:tag name="ARTICULATE_SLIDE_COUNT" val="1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VFC Partner Report">
      <a:dk1>
        <a:sysClr val="windowText" lastClr="000000"/>
      </a:dk1>
      <a:lt1>
        <a:srgbClr val="F6F6F6"/>
      </a:lt1>
      <a:dk2>
        <a:srgbClr val="102446"/>
      </a:dk2>
      <a:lt2>
        <a:srgbClr val="ECECEC"/>
      </a:lt2>
      <a:accent1>
        <a:srgbClr val="87BD48"/>
      </a:accent1>
      <a:accent2>
        <a:srgbClr val="C0504D"/>
      </a:accent2>
      <a:accent3>
        <a:srgbClr val="9BBB59"/>
      </a:accent3>
      <a:accent4>
        <a:srgbClr val="8064A2"/>
      </a:accent4>
      <a:accent5>
        <a:srgbClr val="4BACC6"/>
      </a:accent5>
      <a:accent6>
        <a:srgbClr val="F79646"/>
      </a:accent6>
      <a:hlink>
        <a:srgbClr val="292F38"/>
      </a:hlink>
      <a:folHlink>
        <a:srgbClr val="800080"/>
      </a:folHlink>
    </a:clrScheme>
    <a:fontScheme name="VFC Partner Repor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38011</TotalTime>
  <Words>5318</Words>
  <Application>Microsoft Office PowerPoint</Application>
  <PresentationFormat>Custom</PresentationFormat>
  <Paragraphs>460</Paragraphs>
  <Slides>33</Slides>
  <Notes>33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Arial Unicode MS</vt:lpstr>
      <vt:lpstr>Calibri</vt:lpstr>
      <vt:lpstr>Calibri Light</vt:lpstr>
      <vt:lpstr>Roboto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&amp; White Minimalistic Company Profile Presentation</dc:title>
  <dc:creator>Katie</dc:creator>
  <cp:keywords>DAFAVXOTMs8,BACkBw_7HXE</cp:keywords>
  <cp:lastModifiedBy>General Finger Lakes Health Care F.C.U.</cp:lastModifiedBy>
  <cp:revision>123</cp:revision>
  <cp:lastPrinted>2025-01-13T20:58:32Z</cp:lastPrinted>
  <dcterms:created xsi:type="dcterms:W3CDTF">2022-05-10T18:03:58Z</dcterms:created>
  <dcterms:modified xsi:type="dcterms:W3CDTF">2025-01-16T19:56:52Z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2022-05-10T00:00:00Z</vt:filetime>
  </property>
  <property fmtid="{D5CDD505-2E9C-101B-9397-08002B2CF9AE}" pid="3" name="LastSaved">
    <vt:filetime>2022-05-10T00:00:00Z</vt:filetime>
  </property>
  <property fmtid="{D5CDD505-2E9C-101B-9397-08002B2CF9AE}" pid="4" name="ArticulateGUID">
    <vt:lpwstr>29175EBA-50EA-4535-9C1F-E12B7E2E8A73</vt:lpwstr>
  </property>
  <property fmtid="{D5CDD505-2E9C-101B-9397-08002B2CF9AE}" pid="5" name="ArticulatePath">
    <vt:lpwstr>PEX Webinar Template_2022</vt:lpwstr>
  </property>
</Properties>
</file>